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OLIVA MORENO" initials="JOM" lastIdx="1" clrIdx="0">
    <p:extLst>
      <p:ext uri="{19B8F6BF-5375-455C-9EA6-DF929625EA0E}">
        <p15:presenceInfo xmlns:p15="http://schemas.microsoft.com/office/powerpoint/2012/main" userId="S::Juan.OlivaMoreno@uclm.es::78034bc0-0db1-4bd9-9400-b8c4207b432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9"/>
    <p:restoredTop sz="94668"/>
  </p:normalViewPr>
  <p:slideViewPr>
    <p:cSldViewPr snapToGrid="0" snapToObjects="1">
      <p:cViewPr varScale="1">
        <p:scale>
          <a:sx n="62" d="100"/>
          <a:sy n="62" d="100"/>
        </p:scale>
        <p:origin x="14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3698291"/>
            <a:ext cx="78867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BDA6D3B1-A668-F549-BFD8-3F73857A3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82269"/>
            <a:ext cx="7886700" cy="1687608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ES_tradnl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55D2CBC9-F50B-5C44-8E3A-48963CEA08D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97763" y="606424"/>
            <a:ext cx="6046237" cy="244682"/>
          </a:xfrm>
        </p:spPr>
        <p:txBody>
          <a:bodyPr>
            <a:sp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  <a:lvl2pPr algn="l">
              <a:defRPr sz="1200">
                <a:solidFill>
                  <a:schemeClr val="bg1"/>
                </a:solidFill>
              </a:defRPr>
            </a:lvl2pPr>
            <a:lvl3pPr algn="l">
              <a:defRPr sz="1200">
                <a:solidFill>
                  <a:schemeClr val="bg1"/>
                </a:solidFill>
              </a:defRPr>
            </a:lvl3pPr>
            <a:lvl4pPr algn="l">
              <a:defRPr sz="1200">
                <a:solidFill>
                  <a:schemeClr val="bg1"/>
                </a:solidFill>
              </a:defRPr>
            </a:lvl4pPr>
            <a:lvl5pPr algn="l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/>
              <a:t>Volumen 11 – Número 01 - 2020</a:t>
            </a:r>
            <a:endParaRPr lang="es-ES_tradn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89BC38-C15C-EB4A-BE92-E3DEB42AB5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97763" y="1112506"/>
            <a:ext cx="5829669" cy="299199"/>
          </a:xfrm>
        </p:spPr>
        <p:txBody>
          <a:bodyPr>
            <a:noAutofit/>
          </a:bodyPr>
          <a:lstStyle>
            <a:lvl1pPr algn="l"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es-ES" dirty="0"/>
              <a:t>Haga clic para modificar los estilos de texto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6336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5495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5678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F56D5E-5453-B24C-8281-19D28B979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ES_tradnl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A3B86EA-FD69-804F-A6C4-13A6D657E9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2593909"/>
            <a:ext cx="7886700" cy="3544953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ES_tradnl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4349ABD-7FDC-D849-988F-910ABA0CF1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8650" y="1268413"/>
            <a:ext cx="7886700" cy="13255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b="1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85732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56588"/>
            <a:ext cx="7886700" cy="4002832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BC0F51D1-D278-0B47-8036-7D3C46C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ES_tradnl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1648AA1B-881B-D24C-8FB2-35E5191BEB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222023"/>
            <a:ext cx="7927975" cy="1147762"/>
          </a:xfrm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19620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3502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016"/>
            <a:ext cx="7886700" cy="168760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5997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83456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016"/>
            <a:ext cx="7886700" cy="168760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92277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95481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305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D9C28181-B24F-DD49-918E-A2E85919D3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96127" y="1122363"/>
            <a:ext cx="6047874" cy="280987"/>
          </a:xfrm>
        </p:spPr>
        <p:txBody>
          <a:bodyPr>
            <a:noAutofit/>
          </a:bodyPr>
          <a:lstStyle>
            <a:lvl1pPr algn="l">
              <a:defRPr sz="1600">
                <a:solidFill>
                  <a:schemeClr val="bg2"/>
                </a:solidFill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dirty="0"/>
              <a:t>Haga clic para modificar los estilos de texto del patrón</a:t>
            </a:r>
            <a:endParaRPr lang="es-ES_tradnl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46102E3D-A973-E143-A9D2-51BC566C00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95625" y="601663"/>
            <a:ext cx="5567363" cy="244682"/>
          </a:xfrm>
        </p:spPr>
        <p:txBody>
          <a:bodyPr>
            <a:sp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  <a:lvl2pPr algn="l">
              <a:defRPr sz="1100">
                <a:solidFill>
                  <a:schemeClr val="bg1"/>
                </a:solidFill>
              </a:defRPr>
            </a:lvl2pPr>
            <a:lvl3pPr algn="l">
              <a:defRPr sz="1100">
                <a:solidFill>
                  <a:schemeClr val="bg1"/>
                </a:solidFill>
              </a:defRPr>
            </a:lvl3pPr>
            <a:lvl4pPr algn="l">
              <a:defRPr sz="1100">
                <a:solidFill>
                  <a:schemeClr val="bg1"/>
                </a:solidFill>
              </a:defRPr>
            </a:lvl4pPr>
            <a:lvl5pPr algn="l"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430857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3600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016"/>
            <a:ext cx="7886700" cy="168760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65963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063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5333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314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895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5851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127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6736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25/01/2022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689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8F5E090D-DE95-354D-8C93-BEEA71238EB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886016"/>
            <a:ext cx="7886700" cy="16876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646422"/>
            <a:ext cx="7886700" cy="2912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998C24D-C75B-BF4D-9F9A-4791C565624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11559"/>
            <a:ext cx="7886700" cy="5047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6" name="Marcador de título 5">
            <a:extLst>
              <a:ext uri="{FF2B5EF4-FFF2-40B4-BE49-F238E27FC236}">
                <a16:creationId xmlns:a16="http://schemas.microsoft.com/office/drawing/2014/main" id="{538701C9-D2B4-6542-BB8C-D7BDE1C11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815" y="0"/>
            <a:ext cx="7259218" cy="849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5628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6">
            <a:extLst>
              <a:ext uri="{FF2B5EF4-FFF2-40B4-BE49-F238E27FC236}">
                <a16:creationId xmlns:a16="http://schemas.microsoft.com/office/drawing/2014/main" id="{4E636D59-2C18-D549-A2A2-F5C9B4D21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49" y="3698291"/>
            <a:ext cx="8111195" cy="2196072"/>
          </a:xfrm>
        </p:spPr>
        <p:txBody>
          <a:bodyPr>
            <a:normAutofit/>
          </a:bodyPr>
          <a:lstStyle/>
          <a:p>
            <a:r>
              <a:rPr lang="es-ES" sz="2000" b="1" dirty="0">
                <a:latin typeface="Candara" panose="020E0502030303020204" pitchFamily="34" charset="0"/>
              </a:rPr>
              <a:t>Juan </a:t>
            </a:r>
            <a:r>
              <a:rPr lang="es-ES" sz="2000" b="1" dirty="0" err="1">
                <a:latin typeface="Candara" panose="020E0502030303020204" pitchFamily="34" charset="0"/>
              </a:rPr>
              <a:t>Oliva</a:t>
            </a:r>
            <a:r>
              <a:rPr lang="es-ES" sz="2000" b="1" baseline="30000" dirty="0" err="1">
                <a:latin typeface="Candara" panose="020E0502030303020204" pitchFamily="34" charset="0"/>
              </a:rPr>
              <a:t>a</a:t>
            </a:r>
            <a:r>
              <a:rPr lang="es-ES" sz="2000" b="1" dirty="0">
                <a:latin typeface="Candara" panose="020E0502030303020204" pitchFamily="34" charset="0"/>
              </a:rPr>
              <a:t>, Luz María Peña </a:t>
            </a:r>
            <a:r>
              <a:rPr lang="es-ES" sz="2000" b="1" dirty="0" err="1">
                <a:latin typeface="Candara" panose="020E0502030303020204" pitchFamily="34" charset="0"/>
              </a:rPr>
              <a:t>Longobardo</a:t>
            </a:r>
            <a:r>
              <a:rPr lang="es-ES" sz="2000" b="1" baseline="30000" dirty="0" err="1">
                <a:latin typeface="Candara" panose="020E0502030303020204" pitchFamily="34" charset="0"/>
              </a:rPr>
              <a:t>a</a:t>
            </a:r>
            <a:r>
              <a:rPr lang="es-ES" sz="2000" b="1" dirty="0">
                <a:latin typeface="Candara" panose="020E0502030303020204" pitchFamily="34" charset="0"/>
              </a:rPr>
              <a:t>, Beatriz Rodríguez </a:t>
            </a:r>
            <a:r>
              <a:rPr lang="es-ES" sz="2000" b="1" dirty="0" err="1">
                <a:latin typeface="Candara" panose="020E0502030303020204" pitchFamily="34" charset="0"/>
              </a:rPr>
              <a:t>Sánchez</a:t>
            </a:r>
            <a:r>
              <a:rPr lang="es-ES" sz="2000" b="1" baseline="30000" dirty="0" err="1">
                <a:latin typeface="Candara" panose="020E0502030303020204" pitchFamily="34" charset="0"/>
              </a:rPr>
              <a:t>b</a:t>
            </a:r>
            <a:endParaRPr lang="es-ES" sz="2000" b="1" baseline="30000" dirty="0">
              <a:latin typeface="Candara" panose="020E0502030303020204" pitchFamily="34" charset="0"/>
            </a:endParaRPr>
          </a:p>
          <a:p>
            <a:r>
              <a:rPr lang="es-ES" sz="2000" baseline="30000" dirty="0">
                <a:latin typeface="Candara" panose="020E0502030303020204" pitchFamily="34" charset="0"/>
              </a:rPr>
              <a:t>a</a:t>
            </a:r>
            <a:r>
              <a:rPr lang="es-ES" sz="2000" dirty="0">
                <a:latin typeface="Candara" panose="020E0502030303020204" pitchFamily="34" charset="0"/>
              </a:rPr>
              <a:t> Departamento de Análisis Económico y Finanzas, Facultad de Ciencias Jurídicas y Sociales; Universidad de Castilla la Mancha</a:t>
            </a:r>
          </a:p>
          <a:p>
            <a:r>
              <a:rPr lang="es-ES" sz="2000" baseline="30000" dirty="0">
                <a:latin typeface="Candara" panose="020E0502030303020204" pitchFamily="34" charset="0"/>
              </a:rPr>
              <a:t>b</a:t>
            </a:r>
            <a:r>
              <a:rPr lang="es-ES" sz="2000" dirty="0">
                <a:latin typeface="Candara" panose="020E0502030303020204" pitchFamily="34" charset="0"/>
              </a:rPr>
              <a:t> Departamento de Economía Aplicada, Pública y Política, Facultad de Derecho; Universidad Complutense de Madrid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4E4FD1AD-2C8F-5943-9FB4-664324A0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latin typeface="Candara" panose="020E0502030303020204" pitchFamily="34" charset="0"/>
              </a:rPr>
              <a:t>Impacto económico de la Diabetes Mellitus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3BC0A792-2524-A145-BD08-AC1FF02284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s-ES_tradnl"/>
              <a:t>Habilidades Prácticas</a:t>
            </a:r>
            <a:endParaRPr lang="es-ES_tradn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010B46B-1341-4367-9AA0-58ED0B90D043}"/>
              </a:ext>
            </a:extLst>
          </p:cNvPr>
          <p:cNvSpPr txBox="1"/>
          <p:nvPr/>
        </p:nvSpPr>
        <p:spPr>
          <a:xfrm>
            <a:off x="3011212" y="264135"/>
            <a:ext cx="4598277" cy="31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Número 44. Marzo 2022. Volumen 13. Número 01-2022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4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contenido 13">
            <a:extLst>
              <a:ext uri="{FF2B5EF4-FFF2-40B4-BE49-F238E27FC236}">
                <a16:creationId xmlns:a16="http://schemas.microsoft.com/office/drawing/2014/main" id="{B9DDFF2D-5DE8-024D-8193-7601C182E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52" y="2419875"/>
            <a:ext cx="5177654" cy="4262279"/>
          </a:xfrm>
        </p:spPr>
        <p:txBody>
          <a:bodyPr>
            <a:normAutofit/>
          </a:bodyPr>
          <a:lstStyle/>
          <a:p>
            <a:pPr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s-ES" sz="2300" dirty="0">
                <a:latin typeface="Candara" panose="020E0502030303020204" pitchFamily="34" charset="0"/>
              </a:rPr>
              <a:t>DM: Enfermedad de extraordinaria relevancia social, con un elevado impacto en salud </a:t>
            </a:r>
            <a:r>
              <a:rPr lang="es-ES" sz="2300" dirty="0">
                <a:latin typeface="Candara" panose="020E0502030303020204" pitchFamily="34" charset="0"/>
                <a:sym typeface="Wingdings" panose="05000000000000000000" pitchFamily="2" charset="2"/>
              </a:rPr>
              <a:t> </a:t>
            </a:r>
            <a:r>
              <a:rPr lang="es-ES" sz="2300" dirty="0">
                <a:latin typeface="Candara" panose="020E0502030303020204" pitchFamily="34" charset="0"/>
              </a:rPr>
              <a:t>fuerte impacto económico.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s-ES" sz="2300" dirty="0">
              <a:latin typeface="Candara" panose="020E0502030303020204" pitchFamily="34" charset="0"/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s-ES" sz="2300" dirty="0">
                <a:latin typeface="Candara" panose="020E0502030303020204" pitchFamily="34" charset="0"/>
              </a:rPr>
              <a:t>Guía GECOD: Herramienta de utilidad a la hora de diseñar o interpretar  un estudio de valoración de recursos asociados a personas con diabetes, a través de buenas prácticas y orientaciones metodológicas.</a:t>
            </a:r>
          </a:p>
          <a:p>
            <a:endParaRPr lang="es-ES_tradnl" sz="2400" dirty="0">
              <a:latin typeface="Candara" panose="020E0502030303020204" pitchFamily="34" charset="0"/>
            </a:endParaRPr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6BA59F6E-68CD-554B-ACD4-8ACD35DA9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Impacto económico de la Diabetes Mellitus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772AF422-9920-C84E-8F46-11D0A14138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222023"/>
            <a:ext cx="8322798" cy="1147762"/>
          </a:xfrm>
        </p:spPr>
        <p:txBody>
          <a:bodyPr>
            <a:noAutofit/>
          </a:bodyPr>
          <a:lstStyle/>
          <a:p>
            <a:r>
              <a:rPr lang="es-ES_tradnl" sz="2600" dirty="0">
                <a:solidFill>
                  <a:srgbClr val="002060"/>
                </a:solidFill>
                <a:latin typeface="Candara" panose="020E0502030303020204" pitchFamily="34" charset="0"/>
              </a:rPr>
              <a:t>ESTUDIOS DE COSTES DE LA DIABETES MELLITUS (DM). ¿CÓMO PLANEARLOS Y ELABORARLOS?</a:t>
            </a:r>
          </a:p>
        </p:txBody>
      </p:sp>
      <p:pic>
        <p:nvPicPr>
          <p:cNvPr id="5" name="Marcador de contenido 5">
            <a:extLst>
              <a:ext uri="{FF2B5EF4-FFF2-40B4-BE49-F238E27FC236}">
                <a16:creationId xmlns:a16="http://schemas.microsoft.com/office/drawing/2014/main" id="{28379D4D-4796-48DA-A1C6-5D042B964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5757" y="2176759"/>
            <a:ext cx="328627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66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B7EFC9AC-5F1A-48EA-8BEB-2013F689D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9785"/>
            <a:ext cx="7886700" cy="4002832"/>
          </a:xfrm>
        </p:spPr>
        <p:txBody>
          <a:bodyPr>
            <a:normAutofit/>
          </a:bodyPr>
          <a:lstStyle/>
          <a:p>
            <a:pPr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s-ES" sz="2400" b="1" dirty="0">
                <a:latin typeface="Candara" panose="020E0502030303020204" pitchFamily="34" charset="0"/>
              </a:rPr>
              <a:t>Costes de la diabetes</a:t>
            </a:r>
            <a:r>
              <a:rPr lang="es-ES" sz="2400" dirty="0">
                <a:latin typeface="Candara" panose="020E0502030303020204" pitchFamily="34" charset="0"/>
              </a:rPr>
              <a:t>: única y exclusivamente los costes directamente imputables a la diabetes o a las complicaciones directamente derivadas de ella.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s-ES" sz="2400" dirty="0">
              <a:latin typeface="Candara" panose="020E0502030303020204" pitchFamily="34" charset="0"/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s-ES" sz="2400" b="1" dirty="0">
                <a:latin typeface="Candara" panose="020E0502030303020204" pitchFamily="34" charset="0"/>
              </a:rPr>
              <a:t>Coste de las personas con diabetes</a:t>
            </a:r>
            <a:r>
              <a:rPr lang="es-ES" sz="2400" dirty="0">
                <a:latin typeface="Candara" panose="020E0502030303020204" pitchFamily="34" charset="0"/>
              </a:rPr>
              <a:t>: permiten identificar, medir y valorar todos los recursos relacionados con la salud de una persona diabética, incluyendo no solo los directamente imputables a la DM, sino también cualesquiera otros.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F11561F3-9808-426B-A946-AB3BEF5D2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Impacto económico de la Diabetes Mellitus</a:t>
            </a:r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58B297-9D28-4AC7-8567-B905EFA4D9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222023"/>
            <a:ext cx="8403383" cy="1147762"/>
          </a:xfrm>
        </p:spPr>
        <p:txBody>
          <a:bodyPr>
            <a:normAutofit/>
          </a:bodyPr>
          <a:lstStyle/>
          <a:p>
            <a:r>
              <a:rPr lang="es-ES" sz="2400" dirty="0">
                <a:latin typeface="Candara" panose="020E0502030303020204" pitchFamily="34" charset="0"/>
              </a:rPr>
              <a:t>COSTE DE LA DM VS COSTE DE LAS PERSONAS CON DM</a:t>
            </a:r>
          </a:p>
        </p:txBody>
      </p:sp>
    </p:spTree>
    <p:extLst>
      <p:ext uri="{BB962C8B-B14F-4D97-AF65-F5344CB8AC3E}">
        <p14:creationId xmlns:p14="http://schemas.microsoft.com/office/powerpoint/2010/main" val="2993162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876FC75-4BE8-4476-BC2D-80D4FC388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Impacto económico de la Diabetes Mellitus</a:t>
            </a:r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932130-D8BE-4987-A386-0E46A5F038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400" dirty="0">
                <a:solidFill>
                  <a:srgbClr val="002060"/>
                </a:solidFill>
                <a:latin typeface="Candara" panose="020E0502030303020204" pitchFamily="34" charset="0"/>
              </a:rPr>
              <a:t>TIPOS DE COSTES Y PERSPECTIVA CONSIDERADA</a:t>
            </a:r>
          </a:p>
        </p:txBody>
      </p:sp>
      <p:pic>
        <p:nvPicPr>
          <p:cNvPr id="5" name="Marcador de contenido 6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D2B7BD8A-B7A2-4223-9D2A-61EA2406E2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102"/>
          <a:stretch/>
        </p:blipFill>
        <p:spPr>
          <a:xfrm>
            <a:off x="732496" y="1762599"/>
            <a:ext cx="7341315" cy="473150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CD03EC8-4F6D-442A-BE0E-88610A31A079}"/>
              </a:ext>
            </a:extLst>
          </p:cNvPr>
          <p:cNvSpPr txBox="1"/>
          <p:nvPr/>
        </p:nvSpPr>
        <p:spPr>
          <a:xfrm>
            <a:off x="3157459" y="6488668"/>
            <a:ext cx="5809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andara" panose="020E0502030303020204" pitchFamily="34" charset="0"/>
              </a:rPr>
              <a:t>Fuente: </a:t>
            </a:r>
            <a:r>
              <a:rPr lang="es-ES" sz="18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</a:rPr>
              <a:t>Adaptado a partir de Zozaya et al. (2015) </a:t>
            </a:r>
            <a:endParaRPr lang="es-E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520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B34A833-A59E-4E20-A4D8-2D3DA7147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6511" y="1204913"/>
            <a:ext cx="3868340" cy="823912"/>
          </a:xfrm>
        </p:spPr>
        <p:txBody>
          <a:bodyPr/>
          <a:lstStyle/>
          <a:p>
            <a:pPr algn="ctr"/>
            <a:r>
              <a:rPr lang="es-ES" dirty="0">
                <a:solidFill>
                  <a:srgbClr val="002060"/>
                </a:solidFill>
                <a:latin typeface="Candara" panose="020E0502030303020204" pitchFamily="34" charset="0"/>
              </a:rPr>
              <a:t>Enfoque top-</a:t>
            </a:r>
            <a:r>
              <a:rPr lang="es-ES" dirty="0" err="1">
                <a:solidFill>
                  <a:srgbClr val="002060"/>
                </a:solidFill>
                <a:latin typeface="Candara" panose="020E0502030303020204" pitchFamily="34" charset="0"/>
              </a:rPr>
              <a:t>down</a:t>
            </a:r>
            <a:r>
              <a:rPr lang="es-ES" dirty="0">
                <a:solidFill>
                  <a:srgbClr val="002060"/>
                </a:solidFill>
                <a:latin typeface="Candara" panose="020E0502030303020204" pitchFamily="34" charset="0"/>
              </a:rPr>
              <a:t> vs. bottom-up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B51704-FA06-4A7A-ABD4-F461B818E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70" y="2167666"/>
            <a:ext cx="4184580" cy="43297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1600" b="1" dirty="0">
                <a:latin typeface="Candara" panose="020E0502030303020204" pitchFamily="34" charset="0"/>
              </a:rPr>
              <a:t>Metodología de arriba-abajo (top-</a:t>
            </a:r>
            <a:r>
              <a:rPr lang="es-ES" sz="1600" b="1" dirty="0" err="1">
                <a:latin typeface="Candara" panose="020E0502030303020204" pitchFamily="34" charset="0"/>
              </a:rPr>
              <a:t>down</a:t>
            </a:r>
            <a:r>
              <a:rPr lang="es-ES" sz="1600" b="1" dirty="0">
                <a:latin typeface="Candara" panose="020E0502030303020204" pitchFamily="34" charset="0"/>
              </a:rPr>
              <a:t>)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s-ES" sz="1600" dirty="0">
                <a:latin typeface="Candara" panose="020E0502030303020204" pitchFamily="34" charset="0"/>
              </a:rPr>
              <a:t>Trabajos  que realizan un enfoque global utilizando datos agregados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s-ES" sz="1600" dirty="0">
                <a:latin typeface="Candara" panose="020E0502030303020204" pitchFamily="34" charset="0"/>
              </a:rPr>
              <a:t>La ventaja de este enfoque es que no se necesita realizar extrapolaciones para obtener el coste a nivel agregado y se evitan las doble contabilizaciones de costes </a:t>
            </a:r>
          </a:p>
          <a:p>
            <a:pPr marL="0" indent="0">
              <a:buNone/>
            </a:pPr>
            <a:r>
              <a:rPr lang="es-ES" sz="1600" b="1" dirty="0">
                <a:latin typeface="Candara" panose="020E0502030303020204" pitchFamily="34" charset="0"/>
              </a:rPr>
              <a:t>Metodología de abajo-arriba (bottom-up)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s-ES" sz="1600" dirty="0">
                <a:latin typeface="Candara" panose="020E0502030303020204" pitchFamily="34" charset="0"/>
              </a:rPr>
              <a:t>Datos obtenidos directamente de una muestra de pacientes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s-ES" sz="1600" dirty="0">
                <a:latin typeface="Candara" panose="020E0502030303020204" pitchFamily="34" charset="0"/>
              </a:rPr>
              <a:t>Utilización de indicadores de prevalencia para extrapolar al total de la población y obtener el coste total de la enfermedad.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s-ES" sz="1600" dirty="0">
                <a:latin typeface="Candara" panose="020E0502030303020204" pitchFamily="34" charset="0"/>
              </a:rPr>
              <a:t>Ventaja: este enfoque permite una mayor desagregación de costes</a:t>
            </a:r>
          </a:p>
          <a:p>
            <a:endParaRPr lang="es-ES" sz="1600" dirty="0">
              <a:latin typeface="Candara" panose="020E0502030303020204" pitchFamily="34" charset="0"/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2CF11C35-1878-4294-B49B-941D0B70F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175752"/>
            <a:ext cx="3887391" cy="823912"/>
          </a:xfrm>
        </p:spPr>
        <p:txBody>
          <a:bodyPr/>
          <a:lstStyle/>
          <a:p>
            <a:pPr algn="ctr"/>
            <a:r>
              <a:rPr lang="es-ES" dirty="0">
                <a:solidFill>
                  <a:srgbClr val="002060"/>
                </a:solidFill>
                <a:latin typeface="Candara" panose="020E0502030303020204" pitchFamily="34" charset="0"/>
              </a:rPr>
              <a:t>Enfoque de prevalencia vs. incidencia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3566F2CC-B83B-4CD2-9DD7-AF9B6C67E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26338" y="2324278"/>
            <a:ext cx="3887391" cy="36845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1600" b="1" dirty="0">
                <a:latin typeface="Candara" panose="020E0502030303020204" pitchFamily="34" charset="0"/>
              </a:rPr>
              <a:t>Enfoque de prevalencia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s-ES" sz="1600" dirty="0">
                <a:latin typeface="Candara" panose="020E0502030303020204" pitchFamily="34" charset="0"/>
              </a:rPr>
              <a:t>Impacto económico que ocasiona una enfermedad o un problema de salud en una población determinada durante un periodo concreto (generalmente un año). </a:t>
            </a:r>
          </a:p>
          <a:p>
            <a:endParaRPr lang="es-ES" sz="1600" dirty="0">
              <a:latin typeface="Candara" panose="020E0502030303020204" pitchFamily="34" charset="0"/>
            </a:endParaRPr>
          </a:p>
          <a:p>
            <a:endParaRPr lang="es-ES" sz="1600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es-ES" sz="1600" b="1" dirty="0">
                <a:latin typeface="Candara" panose="020E0502030303020204" pitchFamily="34" charset="0"/>
              </a:rPr>
              <a:t>Enfoque de incidencia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s-ES" sz="1600" dirty="0">
                <a:latin typeface="Candara" panose="020E0502030303020204" pitchFamily="34" charset="0"/>
              </a:rPr>
              <a:t>Impacto económico que ocasiona una enfermedad o un problema de salud en una persona o conjunto de personas durante un horizonte temporal amplio (puede llegar a ser toda la vida de la persona).</a:t>
            </a:r>
          </a:p>
          <a:p>
            <a:endParaRPr lang="es-ES" sz="1600" dirty="0">
              <a:latin typeface="Candara" panose="020E0502030303020204" pitchFamily="34" charset="0"/>
            </a:endParaRPr>
          </a:p>
        </p:txBody>
      </p:sp>
      <p:sp>
        <p:nvSpPr>
          <p:cNvPr id="11" name="Título 2">
            <a:extLst>
              <a:ext uri="{FF2B5EF4-FFF2-40B4-BE49-F238E27FC236}">
                <a16:creationId xmlns:a16="http://schemas.microsoft.com/office/drawing/2014/main" id="{2E786978-80DA-4EB2-9376-37CE1FD9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815" y="0"/>
            <a:ext cx="7259218" cy="849086"/>
          </a:xfrm>
        </p:spPr>
        <p:txBody>
          <a:bodyPr/>
          <a:lstStyle/>
          <a:p>
            <a:r>
              <a:rPr lang="es-ES_tradnl" dirty="0"/>
              <a:t>Impacto económico de la Diabetes Mellitus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94534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Suplemento">
      <a:dk1>
        <a:srgbClr val="000000"/>
      </a:dk1>
      <a:lt1>
        <a:srgbClr val="FFFFFF"/>
      </a:lt1>
      <a:dk2>
        <a:srgbClr val="7B003A"/>
      </a:dk2>
      <a:lt2>
        <a:srgbClr val="DE092E"/>
      </a:lt2>
      <a:accent1>
        <a:srgbClr val="3FB8C5"/>
      </a:accent1>
      <a:accent2>
        <a:srgbClr val="469CC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Suplemento">
      <a:dk1>
        <a:srgbClr val="000000"/>
      </a:dk1>
      <a:lt1>
        <a:srgbClr val="FFFFFF"/>
      </a:lt1>
      <a:dk2>
        <a:srgbClr val="7B003A"/>
      </a:dk2>
      <a:lt2>
        <a:srgbClr val="DE092E"/>
      </a:lt2>
      <a:accent1>
        <a:srgbClr val="3FB8C5"/>
      </a:accent1>
      <a:accent2>
        <a:srgbClr val="469CC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418</Words>
  <Application>Microsoft Office PowerPoint</Application>
  <PresentationFormat>Presentación en pantalla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Candara</vt:lpstr>
      <vt:lpstr>Wingdings</vt:lpstr>
      <vt:lpstr>Tema de Office</vt:lpstr>
      <vt:lpstr>1_Tema de Office</vt:lpstr>
      <vt:lpstr>Impacto económico de la Diabetes Mellitus</vt:lpstr>
      <vt:lpstr>Impacto económico de la Diabetes Mellitus</vt:lpstr>
      <vt:lpstr>Impacto económico de la Diabetes Mellitus</vt:lpstr>
      <vt:lpstr>Impacto económico de la Diabetes Mellitus</vt:lpstr>
      <vt:lpstr>Impacto económico de la Diabetes Mellitus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ana.aparicio@euromedice.net</dc:creator>
  <cp:lastModifiedBy>Laura Romera</cp:lastModifiedBy>
  <cp:revision>15</cp:revision>
  <dcterms:created xsi:type="dcterms:W3CDTF">2020-02-07T08:03:39Z</dcterms:created>
  <dcterms:modified xsi:type="dcterms:W3CDTF">2022-01-25T11:36:36Z</dcterms:modified>
</cp:coreProperties>
</file>