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Lst>
  <p:sldIdLst>
    <p:sldId id="256" r:id="rId3"/>
    <p:sldId id="257" r:id="rId4"/>
    <p:sldId id="259" r:id="rId5"/>
    <p:sldId id="258" r:id="rId6"/>
    <p:sldId id="260"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24"/>
    <p:restoredTop sz="94629"/>
  </p:normalViewPr>
  <p:slideViewPr>
    <p:cSldViewPr snapToGrid="0" snapToObjects="1">
      <p:cViewPr varScale="1">
        <p:scale>
          <a:sx n="62" d="100"/>
          <a:sy n="62" d="100"/>
        </p:scale>
        <p:origin x="140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28650" y="3698291"/>
            <a:ext cx="78867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7" name="Título 6">
            <a:extLst>
              <a:ext uri="{FF2B5EF4-FFF2-40B4-BE49-F238E27FC236}">
                <a16:creationId xmlns:a16="http://schemas.microsoft.com/office/drawing/2014/main" id="{BDA6D3B1-A668-F549-BFD8-3F73857A396D}"/>
              </a:ext>
            </a:extLst>
          </p:cNvPr>
          <p:cNvSpPr>
            <a:spLocks noGrp="1"/>
          </p:cNvSpPr>
          <p:nvPr>
            <p:ph type="title"/>
          </p:nvPr>
        </p:nvSpPr>
        <p:spPr>
          <a:xfrm>
            <a:off x="628650" y="1982269"/>
            <a:ext cx="7886700" cy="1687608"/>
          </a:xfrm>
        </p:spPr>
        <p:txBody>
          <a:bodyPr/>
          <a:lstStyle/>
          <a:p>
            <a:r>
              <a:rPr lang="es-ES" dirty="0"/>
              <a:t>Haga clic para modificar el estilo de título del patrón</a:t>
            </a:r>
            <a:endParaRPr lang="es-ES_tradnl" dirty="0"/>
          </a:p>
        </p:txBody>
      </p:sp>
      <p:sp>
        <p:nvSpPr>
          <p:cNvPr id="9" name="Marcador de texto 8">
            <a:extLst>
              <a:ext uri="{FF2B5EF4-FFF2-40B4-BE49-F238E27FC236}">
                <a16:creationId xmlns:a16="http://schemas.microsoft.com/office/drawing/2014/main" id="{55D2CBC9-F50B-5C44-8E3A-48963CEA08D5}"/>
              </a:ext>
            </a:extLst>
          </p:cNvPr>
          <p:cNvSpPr>
            <a:spLocks noGrp="1"/>
          </p:cNvSpPr>
          <p:nvPr>
            <p:ph type="body" sz="quarter" idx="10" hasCustomPrompt="1"/>
          </p:nvPr>
        </p:nvSpPr>
        <p:spPr>
          <a:xfrm>
            <a:off x="3097763" y="606424"/>
            <a:ext cx="6046237" cy="244682"/>
          </a:xfrm>
        </p:spPr>
        <p:txBody>
          <a:bodyPr>
            <a:spAutoFit/>
          </a:bodyPr>
          <a:lstStyle>
            <a:lvl1pPr algn="l">
              <a:defRPr sz="1100">
                <a:solidFill>
                  <a:schemeClr val="bg1"/>
                </a:solidFill>
              </a:defRPr>
            </a:lvl1pPr>
            <a:lvl2pPr algn="l">
              <a:defRPr sz="1200">
                <a:solidFill>
                  <a:schemeClr val="bg1"/>
                </a:solidFill>
              </a:defRPr>
            </a:lvl2pPr>
            <a:lvl3pPr algn="l">
              <a:defRPr sz="1200">
                <a:solidFill>
                  <a:schemeClr val="bg1"/>
                </a:solidFill>
              </a:defRPr>
            </a:lvl3pPr>
            <a:lvl4pPr algn="l">
              <a:defRPr sz="1200">
                <a:solidFill>
                  <a:schemeClr val="bg1"/>
                </a:solidFill>
              </a:defRPr>
            </a:lvl4pPr>
            <a:lvl5pPr algn="l">
              <a:defRPr sz="1200">
                <a:solidFill>
                  <a:schemeClr val="bg1"/>
                </a:solidFill>
              </a:defRPr>
            </a:lvl5pPr>
          </a:lstStyle>
          <a:p>
            <a:pPr lvl="0"/>
            <a:r>
              <a:rPr lang="es-ES" dirty="0"/>
              <a:t>Volumen 11 – Número 01 - 2020</a:t>
            </a:r>
            <a:endParaRPr lang="es-ES_tradnl" dirty="0"/>
          </a:p>
        </p:txBody>
      </p:sp>
      <p:sp>
        <p:nvSpPr>
          <p:cNvPr id="4" name="Marcador de texto 3">
            <a:extLst>
              <a:ext uri="{FF2B5EF4-FFF2-40B4-BE49-F238E27FC236}">
                <a16:creationId xmlns:a16="http://schemas.microsoft.com/office/drawing/2014/main" id="{EB89BC38-C15C-EB4A-BE92-E3DEB42AB537}"/>
              </a:ext>
            </a:extLst>
          </p:cNvPr>
          <p:cNvSpPr>
            <a:spLocks noGrp="1"/>
          </p:cNvSpPr>
          <p:nvPr>
            <p:ph type="body" sz="quarter" idx="11"/>
          </p:nvPr>
        </p:nvSpPr>
        <p:spPr>
          <a:xfrm>
            <a:off x="3097763" y="1112506"/>
            <a:ext cx="5829669" cy="299199"/>
          </a:xfrm>
        </p:spPr>
        <p:txBody>
          <a:bodyPr>
            <a:noAutofit/>
          </a:bodyPr>
          <a:lstStyle>
            <a:lvl1pPr algn="l">
              <a:defRPr sz="1600">
                <a:solidFill>
                  <a:schemeClr val="bg2"/>
                </a:solidFill>
              </a:defRPr>
            </a:lvl1pPr>
          </a:lstStyle>
          <a:p>
            <a:pPr lvl="0"/>
            <a:r>
              <a:rPr lang="es-ES" dirty="0"/>
              <a:t>Haga clic para modificar los estilos de texto del patrón</a:t>
            </a:r>
            <a:endParaRPr lang="es-ES_tradnl" dirty="0"/>
          </a:p>
        </p:txBody>
      </p:sp>
    </p:spTree>
    <p:extLst>
      <p:ext uri="{BB962C8B-B14F-4D97-AF65-F5344CB8AC3E}">
        <p14:creationId xmlns:p14="http://schemas.microsoft.com/office/powerpoint/2010/main" val="463360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6C402629-B70F-274F-AA71-D40534477CD3}" type="datetimeFigureOut">
              <a:rPr lang="es-ES_tradnl" smtClean="0"/>
              <a:t>26/04/2022</a:t>
            </a:fld>
            <a:endParaRPr lang="es-ES_tradnl"/>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s-ES_tradnl"/>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2274EA21-93E2-EE48-A441-9EC6F64E859E}" type="slidenum">
              <a:rPr lang="es-ES_tradnl" smtClean="0"/>
              <a:t>‹Nº›</a:t>
            </a:fld>
            <a:endParaRPr lang="es-ES_tradnl"/>
          </a:p>
        </p:txBody>
      </p:sp>
    </p:spTree>
    <p:extLst>
      <p:ext uri="{BB962C8B-B14F-4D97-AF65-F5344CB8AC3E}">
        <p14:creationId xmlns:p14="http://schemas.microsoft.com/office/powerpoint/2010/main" val="4054953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6C402629-B70F-274F-AA71-D40534477CD3}" type="datetimeFigureOut">
              <a:rPr lang="es-ES_tradnl" smtClean="0"/>
              <a:t>26/04/2022</a:t>
            </a:fld>
            <a:endParaRPr lang="es-ES_tradnl"/>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s-ES_tradnl"/>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2274EA21-93E2-EE48-A441-9EC6F64E859E}" type="slidenum">
              <a:rPr lang="es-ES_tradnl" smtClean="0"/>
              <a:t>‹Nº›</a:t>
            </a:fld>
            <a:endParaRPr lang="es-ES_tradnl"/>
          </a:p>
        </p:txBody>
      </p:sp>
    </p:spTree>
    <p:extLst>
      <p:ext uri="{BB962C8B-B14F-4D97-AF65-F5344CB8AC3E}">
        <p14:creationId xmlns:p14="http://schemas.microsoft.com/office/powerpoint/2010/main" val="575678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F56D5E-5453-B24C-8281-19D28B979438}"/>
              </a:ext>
            </a:extLst>
          </p:cNvPr>
          <p:cNvSpPr>
            <a:spLocks noGrp="1"/>
          </p:cNvSpPr>
          <p:nvPr>
            <p:ph type="title"/>
          </p:nvPr>
        </p:nvSpPr>
        <p:spPr/>
        <p:txBody>
          <a:bodyPr/>
          <a:lstStyle/>
          <a:p>
            <a:r>
              <a:rPr lang="es-ES" dirty="0"/>
              <a:t>Haga clic para modificar el estilo de título del patrón</a:t>
            </a:r>
            <a:endParaRPr lang="es-ES_tradnl" dirty="0"/>
          </a:p>
        </p:txBody>
      </p:sp>
      <p:sp>
        <p:nvSpPr>
          <p:cNvPr id="5" name="Marcador de texto 4">
            <a:extLst>
              <a:ext uri="{FF2B5EF4-FFF2-40B4-BE49-F238E27FC236}">
                <a16:creationId xmlns:a16="http://schemas.microsoft.com/office/drawing/2014/main" id="{2A3B86EA-FD69-804F-A6C4-13A6D657E9F9}"/>
              </a:ext>
            </a:extLst>
          </p:cNvPr>
          <p:cNvSpPr>
            <a:spLocks noGrp="1"/>
          </p:cNvSpPr>
          <p:nvPr>
            <p:ph type="body" sz="quarter" idx="10"/>
          </p:nvPr>
        </p:nvSpPr>
        <p:spPr>
          <a:xfrm>
            <a:off x="628650" y="2593909"/>
            <a:ext cx="7886700" cy="3544953"/>
          </a:xfrm>
        </p:spPr>
        <p:txBody>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ES_tradnl" dirty="0"/>
          </a:p>
        </p:txBody>
      </p:sp>
      <p:sp>
        <p:nvSpPr>
          <p:cNvPr id="8" name="Marcador de texto 7">
            <a:extLst>
              <a:ext uri="{FF2B5EF4-FFF2-40B4-BE49-F238E27FC236}">
                <a16:creationId xmlns:a16="http://schemas.microsoft.com/office/drawing/2014/main" id="{24349ABD-7FDC-D849-988F-910ABA0CF13A}"/>
              </a:ext>
            </a:extLst>
          </p:cNvPr>
          <p:cNvSpPr>
            <a:spLocks noGrp="1"/>
          </p:cNvSpPr>
          <p:nvPr>
            <p:ph type="body" sz="quarter" idx="11"/>
          </p:nvPr>
        </p:nvSpPr>
        <p:spPr>
          <a:xfrm>
            <a:off x="628650" y="1268413"/>
            <a:ext cx="7886700" cy="1325562"/>
          </a:xfrm>
        </p:spPr>
        <p:txBody>
          <a:bodyPr>
            <a:normAutofit/>
          </a:bodyPr>
          <a:lstStyle>
            <a:lvl1pPr marL="0" indent="0">
              <a:buFontTx/>
              <a:buNone/>
              <a:defRPr sz="2400" b="1"/>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dirty="0"/>
              <a:t>Haga clic para modificar los estilos de texto del patrón</a:t>
            </a:r>
          </a:p>
        </p:txBody>
      </p:sp>
    </p:spTree>
    <p:extLst>
      <p:ext uri="{BB962C8B-B14F-4D97-AF65-F5344CB8AC3E}">
        <p14:creationId xmlns:p14="http://schemas.microsoft.com/office/powerpoint/2010/main" val="22857320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2556588"/>
            <a:ext cx="7886700" cy="4002832"/>
          </a:xfrm>
        </p:spPr>
        <p:txBody>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
        <p:nvSpPr>
          <p:cNvPr id="4" name="Título 3">
            <a:extLst>
              <a:ext uri="{FF2B5EF4-FFF2-40B4-BE49-F238E27FC236}">
                <a16:creationId xmlns:a16="http://schemas.microsoft.com/office/drawing/2014/main" id="{BC0F51D1-D278-0B47-8036-7D3C46C25A54}"/>
              </a:ext>
            </a:extLst>
          </p:cNvPr>
          <p:cNvSpPr>
            <a:spLocks noGrp="1"/>
          </p:cNvSpPr>
          <p:nvPr>
            <p:ph type="title"/>
          </p:nvPr>
        </p:nvSpPr>
        <p:spPr/>
        <p:txBody>
          <a:bodyPr/>
          <a:lstStyle/>
          <a:p>
            <a:r>
              <a:rPr lang="es-ES" dirty="0"/>
              <a:t>Haga clic para modificar el estilo de título del patrón</a:t>
            </a:r>
            <a:endParaRPr lang="es-ES_tradnl" dirty="0"/>
          </a:p>
        </p:txBody>
      </p:sp>
      <p:sp>
        <p:nvSpPr>
          <p:cNvPr id="6" name="Marcador de texto 5">
            <a:extLst>
              <a:ext uri="{FF2B5EF4-FFF2-40B4-BE49-F238E27FC236}">
                <a16:creationId xmlns:a16="http://schemas.microsoft.com/office/drawing/2014/main" id="{1648AA1B-881B-D24C-8FB2-35E5191BEB31}"/>
              </a:ext>
            </a:extLst>
          </p:cNvPr>
          <p:cNvSpPr>
            <a:spLocks noGrp="1"/>
          </p:cNvSpPr>
          <p:nvPr>
            <p:ph type="body" sz="quarter" idx="10"/>
          </p:nvPr>
        </p:nvSpPr>
        <p:spPr>
          <a:xfrm>
            <a:off x="628650" y="1222023"/>
            <a:ext cx="7927975" cy="1147762"/>
          </a:xfrm>
        </p:spPr>
        <p:txBody>
          <a:bodyPr/>
          <a:lstStyle>
            <a:lvl1pPr marL="0" indent="0">
              <a:buFontTx/>
              <a:buNone/>
              <a:defRPr b="1"/>
            </a:lvl1pPr>
          </a:lstStyle>
          <a:p>
            <a:pPr lvl="0"/>
            <a:r>
              <a:rPr lang="es-ES" dirty="0"/>
              <a:t>Haga clic para modificar los estilos de texto del patrón</a:t>
            </a:r>
          </a:p>
        </p:txBody>
      </p:sp>
    </p:spTree>
    <p:extLst>
      <p:ext uri="{BB962C8B-B14F-4D97-AF65-F5344CB8AC3E}">
        <p14:creationId xmlns:p14="http://schemas.microsoft.com/office/powerpoint/2010/main" val="36196204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ctr">
            <a:normAutofit/>
          </a:bodyPr>
          <a:lstStyle>
            <a:lvl1pPr>
              <a:defRPr sz="5000"/>
            </a:lvl1pPr>
          </a:lstStyle>
          <a:p>
            <a:r>
              <a:rPr lang="es-ES" dirty="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Tree>
    <p:extLst>
      <p:ext uri="{BB962C8B-B14F-4D97-AF65-F5344CB8AC3E}">
        <p14:creationId xmlns:p14="http://schemas.microsoft.com/office/powerpoint/2010/main" val="1735028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28650" y="1886016"/>
            <a:ext cx="7886700" cy="1687608"/>
          </a:xfrm>
          <a:prstGeom prst="rect">
            <a:avLst/>
          </a:prstGeo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6C402629-B70F-274F-AA71-D40534477CD3}" type="datetimeFigureOut">
              <a:rPr lang="es-ES_tradnl" smtClean="0"/>
              <a:t>26/04/2022</a:t>
            </a:fld>
            <a:endParaRPr lang="es-ES_tradnl"/>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s-ES_tradnl"/>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2274EA21-93E2-EE48-A441-9EC6F64E859E}" type="slidenum">
              <a:rPr lang="es-ES_tradnl" smtClean="0"/>
              <a:t>‹Nº›</a:t>
            </a:fld>
            <a:endParaRPr lang="es-ES_tradnl"/>
          </a:p>
        </p:txBody>
      </p:sp>
    </p:spTree>
    <p:extLst>
      <p:ext uri="{BB962C8B-B14F-4D97-AF65-F5344CB8AC3E}">
        <p14:creationId xmlns:p14="http://schemas.microsoft.com/office/powerpoint/2010/main" val="9959976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6C402629-B70F-274F-AA71-D40534477CD3}" type="datetimeFigureOut">
              <a:rPr lang="es-ES_tradnl" smtClean="0"/>
              <a:t>26/04/2022</a:t>
            </a:fld>
            <a:endParaRPr lang="es-ES_tradnl"/>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s-ES_tradnl"/>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2274EA21-93E2-EE48-A441-9EC6F64E859E}" type="slidenum">
              <a:rPr lang="es-ES_tradnl" smtClean="0"/>
              <a:t>‹Nº›</a:t>
            </a:fld>
            <a:endParaRPr lang="es-ES_tradnl"/>
          </a:p>
        </p:txBody>
      </p:sp>
    </p:spTree>
    <p:extLst>
      <p:ext uri="{BB962C8B-B14F-4D97-AF65-F5344CB8AC3E}">
        <p14:creationId xmlns:p14="http://schemas.microsoft.com/office/powerpoint/2010/main" val="25834560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28650" y="1886016"/>
            <a:ext cx="7886700" cy="1687608"/>
          </a:xfrm>
          <a:prstGeom prst="rect">
            <a:avLst/>
          </a:prstGeo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6C402629-B70F-274F-AA71-D40534477CD3}" type="datetimeFigureOut">
              <a:rPr lang="es-ES_tradnl" smtClean="0"/>
              <a:t>26/04/2022</a:t>
            </a:fld>
            <a:endParaRPr lang="es-ES_tradnl"/>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s-ES_tradnl"/>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2274EA21-93E2-EE48-A441-9EC6F64E859E}" type="slidenum">
              <a:rPr lang="es-ES_tradnl" smtClean="0"/>
              <a:t>‹Nº›</a:t>
            </a:fld>
            <a:endParaRPr lang="es-ES_tradnl"/>
          </a:p>
        </p:txBody>
      </p:sp>
    </p:spTree>
    <p:extLst>
      <p:ext uri="{BB962C8B-B14F-4D97-AF65-F5344CB8AC3E}">
        <p14:creationId xmlns:p14="http://schemas.microsoft.com/office/powerpoint/2010/main" val="38922773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6C402629-B70F-274F-AA71-D40534477CD3}" type="datetimeFigureOut">
              <a:rPr lang="es-ES_tradnl" smtClean="0"/>
              <a:t>26/04/2022</a:t>
            </a:fld>
            <a:endParaRPr lang="es-ES_tradnl"/>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s-ES_tradnl"/>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2274EA21-93E2-EE48-A441-9EC6F64E859E}" type="slidenum">
              <a:rPr lang="es-ES_tradnl" smtClean="0"/>
              <a:t>‹Nº›</a:t>
            </a:fld>
            <a:endParaRPr lang="es-ES_tradnl"/>
          </a:p>
        </p:txBody>
      </p:sp>
    </p:spTree>
    <p:extLst>
      <p:ext uri="{BB962C8B-B14F-4D97-AF65-F5344CB8AC3E}">
        <p14:creationId xmlns:p14="http://schemas.microsoft.com/office/powerpoint/2010/main" val="10954819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6C402629-B70F-274F-AA71-D40534477CD3}" type="datetimeFigureOut">
              <a:rPr lang="es-ES_tradnl" smtClean="0"/>
              <a:t>26/04/2022</a:t>
            </a:fld>
            <a:endParaRPr lang="es-ES_tradnl"/>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s-ES_tradnl"/>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2274EA21-93E2-EE48-A441-9EC6F64E859E}" type="slidenum">
              <a:rPr lang="es-ES_tradnl" smtClean="0"/>
              <a:t>‹Nº›</a:t>
            </a:fld>
            <a:endParaRPr lang="es-ES_tradnl"/>
          </a:p>
        </p:txBody>
      </p:sp>
    </p:spTree>
    <p:extLst>
      <p:ext uri="{BB962C8B-B14F-4D97-AF65-F5344CB8AC3E}">
        <p14:creationId xmlns:p14="http://schemas.microsoft.com/office/powerpoint/2010/main" val="783056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6" name="Marcador de texto 5">
            <a:extLst>
              <a:ext uri="{FF2B5EF4-FFF2-40B4-BE49-F238E27FC236}">
                <a16:creationId xmlns:a16="http://schemas.microsoft.com/office/drawing/2014/main" id="{D9C28181-B24F-DD49-918E-A2E85919D3AA}"/>
              </a:ext>
            </a:extLst>
          </p:cNvPr>
          <p:cNvSpPr>
            <a:spLocks noGrp="1"/>
          </p:cNvSpPr>
          <p:nvPr>
            <p:ph type="body" sz="quarter" idx="10"/>
          </p:nvPr>
        </p:nvSpPr>
        <p:spPr>
          <a:xfrm>
            <a:off x="3096127" y="1122363"/>
            <a:ext cx="6047874" cy="280987"/>
          </a:xfrm>
        </p:spPr>
        <p:txBody>
          <a:bodyPr>
            <a:noAutofit/>
          </a:bodyPr>
          <a:lstStyle>
            <a:lvl1pPr algn="l">
              <a:defRPr sz="1600">
                <a:solidFill>
                  <a:schemeClr val="bg2"/>
                </a:solidFill>
              </a:defRPr>
            </a:lvl1pPr>
            <a:lvl2pPr algn="l">
              <a:defRPr sz="1600"/>
            </a:lvl2pPr>
            <a:lvl3pPr algn="l">
              <a:defRPr sz="1600"/>
            </a:lvl3pPr>
            <a:lvl4pPr algn="l">
              <a:defRPr sz="1600"/>
            </a:lvl4pPr>
            <a:lvl5pPr algn="l">
              <a:defRPr sz="1600"/>
            </a:lvl5pPr>
          </a:lstStyle>
          <a:p>
            <a:pPr lvl="0"/>
            <a:r>
              <a:rPr lang="es-ES" dirty="0"/>
              <a:t>Haga clic para modificar los estilos de texto del patrón</a:t>
            </a:r>
            <a:endParaRPr lang="es-ES_tradnl" dirty="0"/>
          </a:p>
        </p:txBody>
      </p:sp>
      <p:sp>
        <p:nvSpPr>
          <p:cNvPr id="9" name="Marcador de texto 8">
            <a:extLst>
              <a:ext uri="{FF2B5EF4-FFF2-40B4-BE49-F238E27FC236}">
                <a16:creationId xmlns:a16="http://schemas.microsoft.com/office/drawing/2014/main" id="{46102E3D-A973-E143-A9D2-51BC566C0046}"/>
              </a:ext>
            </a:extLst>
          </p:cNvPr>
          <p:cNvSpPr>
            <a:spLocks noGrp="1"/>
          </p:cNvSpPr>
          <p:nvPr>
            <p:ph type="body" sz="quarter" idx="11"/>
          </p:nvPr>
        </p:nvSpPr>
        <p:spPr>
          <a:xfrm>
            <a:off x="3095625" y="601663"/>
            <a:ext cx="5567363" cy="244682"/>
          </a:xfrm>
        </p:spPr>
        <p:txBody>
          <a:bodyPr>
            <a:spAutoFit/>
          </a:bodyPr>
          <a:lstStyle>
            <a:lvl1pPr algn="l">
              <a:defRPr sz="1100">
                <a:solidFill>
                  <a:schemeClr val="bg1"/>
                </a:solidFill>
              </a:defRPr>
            </a:lvl1pPr>
            <a:lvl2pPr algn="l">
              <a:defRPr sz="1100">
                <a:solidFill>
                  <a:schemeClr val="bg1"/>
                </a:solidFill>
              </a:defRPr>
            </a:lvl2pPr>
            <a:lvl3pPr algn="l">
              <a:defRPr sz="1100">
                <a:solidFill>
                  <a:schemeClr val="bg1"/>
                </a:solidFill>
              </a:defRPr>
            </a:lvl3pPr>
            <a:lvl4pPr algn="l">
              <a:defRPr sz="1100">
                <a:solidFill>
                  <a:schemeClr val="bg1"/>
                </a:solidFill>
              </a:defRPr>
            </a:lvl4pPr>
            <a:lvl5pPr algn="l">
              <a:defRPr sz="1100">
                <a:solidFill>
                  <a:schemeClr val="bg1"/>
                </a:solidFill>
              </a:defRPr>
            </a:lvl5pPr>
          </a:lstStyle>
          <a:p>
            <a:pPr lvl="0"/>
            <a:r>
              <a:rPr lang="es-ES" dirty="0"/>
              <a:t>Haga clic para modificar los estilos de texto del patrón</a:t>
            </a:r>
            <a:endParaRPr lang="es-ES_tradnl" dirty="0"/>
          </a:p>
        </p:txBody>
      </p:sp>
    </p:spTree>
    <p:extLst>
      <p:ext uri="{BB962C8B-B14F-4D97-AF65-F5344CB8AC3E}">
        <p14:creationId xmlns:p14="http://schemas.microsoft.com/office/powerpoint/2010/main" val="30430857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6C402629-B70F-274F-AA71-D40534477CD3}" type="datetimeFigureOut">
              <a:rPr lang="es-ES_tradnl" smtClean="0"/>
              <a:t>26/04/2022</a:t>
            </a:fld>
            <a:endParaRPr lang="es-ES_tradnl"/>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s-ES_tradnl"/>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2274EA21-93E2-EE48-A441-9EC6F64E859E}" type="slidenum">
              <a:rPr lang="es-ES_tradnl" smtClean="0"/>
              <a:t>‹Nº›</a:t>
            </a:fld>
            <a:endParaRPr lang="es-ES_tradnl"/>
          </a:p>
        </p:txBody>
      </p:sp>
    </p:spTree>
    <p:extLst>
      <p:ext uri="{BB962C8B-B14F-4D97-AF65-F5344CB8AC3E}">
        <p14:creationId xmlns:p14="http://schemas.microsoft.com/office/powerpoint/2010/main" val="7936007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628650" y="1886016"/>
            <a:ext cx="7886700" cy="1687608"/>
          </a:xfrm>
          <a:prstGeom prst="rect">
            <a:avLst/>
          </a:prstGeom>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6C402629-B70F-274F-AA71-D40534477CD3}" type="datetimeFigureOut">
              <a:rPr lang="es-ES_tradnl" smtClean="0"/>
              <a:t>26/04/2022</a:t>
            </a:fld>
            <a:endParaRPr lang="es-ES_tradnl"/>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s-ES_tradnl"/>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2274EA21-93E2-EE48-A441-9EC6F64E859E}" type="slidenum">
              <a:rPr lang="es-ES_tradnl" smtClean="0"/>
              <a:t>‹Nº›</a:t>
            </a:fld>
            <a:endParaRPr lang="es-ES_tradnl"/>
          </a:p>
        </p:txBody>
      </p:sp>
    </p:spTree>
    <p:extLst>
      <p:ext uri="{BB962C8B-B14F-4D97-AF65-F5344CB8AC3E}">
        <p14:creationId xmlns:p14="http://schemas.microsoft.com/office/powerpoint/2010/main" val="34659637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6C402629-B70F-274F-AA71-D40534477CD3}" type="datetimeFigureOut">
              <a:rPr lang="es-ES_tradnl" smtClean="0"/>
              <a:t>26/04/2022</a:t>
            </a:fld>
            <a:endParaRPr lang="es-ES_tradnl"/>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s-ES_tradnl"/>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2274EA21-93E2-EE48-A441-9EC6F64E859E}" type="slidenum">
              <a:rPr lang="es-ES_tradnl" smtClean="0"/>
              <a:t>‹Nº›</a:t>
            </a:fld>
            <a:endParaRPr lang="es-ES_tradnl"/>
          </a:p>
        </p:txBody>
      </p:sp>
    </p:spTree>
    <p:extLst>
      <p:ext uri="{BB962C8B-B14F-4D97-AF65-F5344CB8AC3E}">
        <p14:creationId xmlns:p14="http://schemas.microsoft.com/office/powerpoint/2010/main" val="1460638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ctr">
            <a:normAutofit/>
          </a:bodyPr>
          <a:lstStyle>
            <a:lvl1pPr>
              <a:defRPr sz="5000"/>
            </a:lvl1pPr>
          </a:lstStyle>
          <a:p>
            <a:r>
              <a:rPr lang="es-ES" dirty="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Tree>
    <p:extLst>
      <p:ext uri="{BB962C8B-B14F-4D97-AF65-F5344CB8AC3E}">
        <p14:creationId xmlns:p14="http://schemas.microsoft.com/office/powerpoint/2010/main" val="553330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6C402629-B70F-274F-AA71-D40534477CD3}" type="datetimeFigureOut">
              <a:rPr lang="es-ES_tradnl" smtClean="0"/>
              <a:t>26/04/2022</a:t>
            </a:fld>
            <a:endParaRPr lang="es-ES_tradnl"/>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s-ES_tradnl"/>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2274EA21-93E2-EE48-A441-9EC6F64E859E}" type="slidenum">
              <a:rPr lang="es-ES_tradnl" smtClean="0"/>
              <a:t>‹Nº›</a:t>
            </a:fld>
            <a:endParaRPr lang="es-ES_tradnl"/>
          </a:p>
        </p:txBody>
      </p:sp>
    </p:spTree>
    <p:extLst>
      <p:ext uri="{BB962C8B-B14F-4D97-AF65-F5344CB8AC3E}">
        <p14:creationId xmlns:p14="http://schemas.microsoft.com/office/powerpoint/2010/main" val="2653147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6C402629-B70F-274F-AA71-D40534477CD3}" type="datetimeFigureOut">
              <a:rPr lang="es-ES_tradnl" smtClean="0"/>
              <a:t>26/04/2022</a:t>
            </a:fld>
            <a:endParaRPr lang="es-ES_tradnl"/>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s-ES_tradnl"/>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2274EA21-93E2-EE48-A441-9EC6F64E859E}" type="slidenum">
              <a:rPr lang="es-ES_tradnl" smtClean="0"/>
              <a:t>‹Nº›</a:t>
            </a:fld>
            <a:endParaRPr lang="es-ES_tradnl"/>
          </a:p>
        </p:txBody>
      </p:sp>
    </p:spTree>
    <p:extLst>
      <p:ext uri="{BB962C8B-B14F-4D97-AF65-F5344CB8AC3E}">
        <p14:creationId xmlns:p14="http://schemas.microsoft.com/office/powerpoint/2010/main" val="718951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6C402629-B70F-274F-AA71-D40534477CD3}" type="datetimeFigureOut">
              <a:rPr lang="es-ES_tradnl" smtClean="0"/>
              <a:t>26/04/2022</a:t>
            </a:fld>
            <a:endParaRPr lang="es-ES_tradnl"/>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s-ES_tradnl"/>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2274EA21-93E2-EE48-A441-9EC6F64E859E}" type="slidenum">
              <a:rPr lang="es-ES_tradnl" smtClean="0"/>
              <a:t>‹Nº›</a:t>
            </a:fld>
            <a:endParaRPr lang="es-ES_tradnl"/>
          </a:p>
        </p:txBody>
      </p:sp>
    </p:spTree>
    <p:extLst>
      <p:ext uri="{BB962C8B-B14F-4D97-AF65-F5344CB8AC3E}">
        <p14:creationId xmlns:p14="http://schemas.microsoft.com/office/powerpoint/2010/main" val="3658512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6C402629-B70F-274F-AA71-D40534477CD3}" type="datetimeFigureOut">
              <a:rPr lang="es-ES_tradnl" smtClean="0"/>
              <a:t>26/04/2022</a:t>
            </a:fld>
            <a:endParaRPr lang="es-ES_tradnl"/>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s-ES_tradnl"/>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2274EA21-93E2-EE48-A441-9EC6F64E859E}" type="slidenum">
              <a:rPr lang="es-ES_tradnl" smtClean="0"/>
              <a:t>‹Nº›</a:t>
            </a:fld>
            <a:endParaRPr lang="es-ES_tradnl"/>
          </a:p>
        </p:txBody>
      </p:sp>
    </p:spTree>
    <p:extLst>
      <p:ext uri="{BB962C8B-B14F-4D97-AF65-F5344CB8AC3E}">
        <p14:creationId xmlns:p14="http://schemas.microsoft.com/office/powerpoint/2010/main" val="3741279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6C402629-B70F-274F-AA71-D40534477CD3}" type="datetimeFigureOut">
              <a:rPr lang="es-ES_tradnl" smtClean="0"/>
              <a:t>26/04/2022</a:t>
            </a:fld>
            <a:endParaRPr lang="es-ES_tradnl"/>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s-ES_tradnl"/>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2274EA21-93E2-EE48-A441-9EC6F64E859E}" type="slidenum">
              <a:rPr lang="es-ES_tradnl" smtClean="0"/>
              <a:t>‹Nº›</a:t>
            </a:fld>
            <a:endParaRPr lang="es-ES_tradnl"/>
          </a:p>
        </p:txBody>
      </p:sp>
    </p:spTree>
    <p:extLst>
      <p:ext uri="{BB962C8B-B14F-4D97-AF65-F5344CB8AC3E}">
        <p14:creationId xmlns:p14="http://schemas.microsoft.com/office/powerpoint/2010/main" val="1067360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6C402629-B70F-274F-AA71-D40534477CD3}" type="datetimeFigureOut">
              <a:rPr lang="es-ES_tradnl" smtClean="0"/>
              <a:t>26/04/2022</a:t>
            </a:fld>
            <a:endParaRPr lang="es-ES_tradnl"/>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s-ES_tradnl"/>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2274EA21-93E2-EE48-A441-9EC6F64E859E}" type="slidenum">
              <a:rPr lang="es-ES_tradnl" smtClean="0"/>
              <a:t>‹Nº›</a:t>
            </a:fld>
            <a:endParaRPr lang="es-ES_tradnl"/>
          </a:p>
        </p:txBody>
      </p:sp>
    </p:spTree>
    <p:extLst>
      <p:ext uri="{BB962C8B-B14F-4D97-AF65-F5344CB8AC3E}">
        <p14:creationId xmlns:p14="http://schemas.microsoft.com/office/powerpoint/2010/main" val="1026893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Imagen 11" descr="Captura de pantalla de un celular&#10;&#10;Descripción generada automáticamente">
            <a:extLst>
              <a:ext uri="{FF2B5EF4-FFF2-40B4-BE49-F238E27FC236}">
                <a16:creationId xmlns:a16="http://schemas.microsoft.com/office/drawing/2014/main" id="{8F5E090D-DE95-354D-8C93-BEEA71238EB1}"/>
              </a:ext>
            </a:extLst>
          </p:cNvPr>
          <p:cNvPicPr>
            <a:picLocks noChangeAspect="1"/>
          </p:cNvPicPr>
          <p:nvPr userDrawn="1"/>
        </p:nvPicPr>
        <p:blipFill>
          <a:blip r:embed="rId13"/>
          <a:stretch>
            <a:fillRect/>
          </a:stretch>
        </p:blipFill>
        <p:spPr>
          <a:xfrm>
            <a:off x="0" y="0"/>
            <a:ext cx="9144000" cy="6858000"/>
          </a:xfrm>
          <a:prstGeom prst="rect">
            <a:avLst/>
          </a:prstGeom>
        </p:spPr>
      </p:pic>
      <p:sp>
        <p:nvSpPr>
          <p:cNvPr id="2" name="Title Placeholder 1"/>
          <p:cNvSpPr>
            <a:spLocks noGrp="1"/>
          </p:cNvSpPr>
          <p:nvPr>
            <p:ph type="title"/>
          </p:nvPr>
        </p:nvSpPr>
        <p:spPr>
          <a:xfrm>
            <a:off x="628650" y="1886016"/>
            <a:ext cx="7886700" cy="1687608"/>
          </a:xfrm>
          <a:prstGeom prst="rect">
            <a:avLst/>
          </a:prstGeom>
        </p:spPr>
        <p:txBody>
          <a:bodyPr vert="horz" lIns="91440" tIns="45720" rIns="91440" bIns="45720" rtlCol="0" anchor="ctr">
            <a:normAutofit/>
          </a:bodyPr>
          <a:lstStyle/>
          <a:p>
            <a:r>
              <a:rPr lang="es-ES" dirty="0"/>
              <a:t>Haga clic para modificar el estilo de título del patrón</a:t>
            </a:r>
            <a:endParaRPr lang="en-US" dirty="0"/>
          </a:p>
        </p:txBody>
      </p:sp>
      <p:sp>
        <p:nvSpPr>
          <p:cNvPr id="3" name="Text Placeholder 2"/>
          <p:cNvSpPr>
            <a:spLocks noGrp="1"/>
          </p:cNvSpPr>
          <p:nvPr>
            <p:ph type="body" idx="1"/>
          </p:nvPr>
        </p:nvSpPr>
        <p:spPr>
          <a:xfrm>
            <a:off x="628650" y="3646422"/>
            <a:ext cx="7886700" cy="2912998"/>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Tree>
    <p:extLst>
      <p:ext uri="{BB962C8B-B14F-4D97-AF65-F5344CB8AC3E}">
        <p14:creationId xmlns:p14="http://schemas.microsoft.com/office/powerpoint/2010/main" val="2052043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3000" b="1" kern="1200">
          <a:solidFill>
            <a:schemeClr val="tx2"/>
          </a:solidFill>
          <a:latin typeface="+mn-lt"/>
          <a:ea typeface="+mj-ea"/>
          <a:cs typeface="+mj-cs"/>
        </a:defRPr>
      </a:lvl1pPr>
    </p:titleStyle>
    <p:bodyStyle>
      <a:lvl1pPr marL="0" indent="0" algn="ctr" defTabSz="914400" rtl="0" eaLnBrk="1" latinLnBrk="0" hangingPunct="1">
        <a:lnSpc>
          <a:spcPct val="90000"/>
        </a:lnSpc>
        <a:spcBef>
          <a:spcPts val="1000"/>
        </a:spcBef>
        <a:buFontTx/>
        <a:buNone/>
        <a:defRPr sz="28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Tx/>
        <a:buNone/>
        <a:defRPr sz="24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Tx/>
        <a:buNone/>
        <a:defRPr sz="20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Tx/>
        <a:buNone/>
        <a:defRPr sz="18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Tx/>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D998C24D-C75B-BF4D-9F9A-4791C5656248}"/>
              </a:ext>
            </a:extLst>
          </p:cNvPr>
          <p:cNvPicPr>
            <a:picLocks noChangeAspect="1"/>
          </p:cNvPicPr>
          <p:nvPr userDrawn="1"/>
        </p:nvPicPr>
        <p:blipFill>
          <a:blip r:embed="rId13"/>
          <a:stretch>
            <a:fillRect/>
          </a:stretch>
        </p:blipFill>
        <p:spPr>
          <a:xfrm>
            <a:off x="0" y="0"/>
            <a:ext cx="9144000" cy="6858000"/>
          </a:xfrm>
          <a:prstGeom prst="rect">
            <a:avLst/>
          </a:prstGeom>
        </p:spPr>
      </p:pic>
      <p:sp>
        <p:nvSpPr>
          <p:cNvPr id="3" name="Text Placeholder 2"/>
          <p:cNvSpPr>
            <a:spLocks noGrp="1"/>
          </p:cNvSpPr>
          <p:nvPr>
            <p:ph type="body" idx="1"/>
          </p:nvPr>
        </p:nvSpPr>
        <p:spPr>
          <a:xfrm>
            <a:off x="628650" y="1511559"/>
            <a:ext cx="7886700" cy="5047861"/>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
        <p:nvSpPr>
          <p:cNvPr id="6" name="Marcador de título 5">
            <a:extLst>
              <a:ext uri="{FF2B5EF4-FFF2-40B4-BE49-F238E27FC236}">
                <a16:creationId xmlns:a16="http://schemas.microsoft.com/office/drawing/2014/main" id="{538701C9-D2B4-6542-BB8C-D7BDE1C11BF7}"/>
              </a:ext>
            </a:extLst>
          </p:cNvPr>
          <p:cNvSpPr>
            <a:spLocks noGrp="1"/>
          </p:cNvSpPr>
          <p:nvPr>
            <p:ph type="title"/>
          </p:nvPr>
        </p:nvSpPr>
        <p:spPr>
          <a:xfrm>
            <a:off x="1772815" y="0"/>
            <a:ext cx="7259218" cy="849086"/>
          </a:xfrm>
          <a:prstGeom prst="rect">
            <a:avLst/>
          </a:prstGeom>
        </p:spPr>
        <p:txBody>
          <a:bodyPr vert="horz" lIns="91440" tIns="45720" rIns="91440" bIns="45720" rtlCol="0" anchor="ctr">
            <a:normAutofit/>
          </a:bodyPr>
          <a:lstStyle/>
          <a:p>
            <a:r>
              <a:rPr lang="es-ES" dirty="0"/>
              <a:t>Haga clic para modificar el estilo de título del patrón</a:t>
            </a:r>
            <a:endParaRPr lang="es-ES_tradnl" dirty="0"/>
          </a:p>
        </p:txBody>
      </p:sp>
    </p:spTree>
    <p:extLst>
      <p:ext uri="{BB962C8B-B14F-4D97-AF65-F5344CB8AC3E}">
        <p14:creationId xmlns:p14="http://schemas.microsoft.com/office/powerpoint/2010/main" val="145628593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2600" b="1" kern="1200">
          <a:solidFill>
            <a:schemeClr val="tx2"/>
          </a:solidFill>
          <a:latin typeface="+mn-lt"/>
          <a:ea typeface="+mj-ea"/>
          <a:cs typeface="+mj-cs"/>
        </a:defRPr>
      </a:lvl1pPr>
    </p:titleStyle>
    <p:bodyStyle>
      <a:lvl1pPr marL="457200" indent="-457200" algn="l" defTabSz="914400" rtl="0" eaLnBrk="1" latinLnBrk="0" hangingPunct="1">
        <a:lnSpc>
          <a:spcPct val="90000"/>
        </a:lnSpc>
        <a:spcBef>
          <a:spcPts val="1000"/>
        </a:spcBef>
        <a:buClr>
          <a:schemeClr val="bg2"/>
        </a:buClr>
        <a:buFont typeface="Arial" panose="020B0604020202020204" pitchFamily="34" charset="0"/>
        <a:buChar char="•"/>
        <a:defRPr sz="2800" kern="1200">
          <a:solidFill>
            <a:schemeClr val="tx1"/>
          </a:solidFill>
          <a:latin typeface="+mn-lt"/>
          <a:ea typeface="+mn-ea"/>
          <a:cs typeface="+mn-cs"/>
        </a:defRPr>
      </a:lvl1pPr>
      <a:lvl2pPr marL="800100" indent="-342900" algn="l" defTabSz="914400" rtl="0" eaLnBrk="1" latinLnBrk="0" hangingPunct="1">
        <a:lnSpc>
          <a:spcPct val="90000"/>
        </a:lnSpc>
        <a:spcBef>
          <a:spcPts val="500"/>
        </a:spcBef>
        <a:buClr>
          <a:schemeClr val="bg2"/>
        </a:buClr>
        <a:buFont typeface="Arial" panose="020B0604020202020204" pitchFamily="34" charset="0"/>
        <a:buChar char="•"/>
        <a:defRPr sz="2400" kern="1200">
          <a:solidFill>
            <a:schemeClr val="tx1"/>
          </a:solidFill>
          <a:latin typeface="+mn-lt"/>
          <a:ea typeface="+mn-ea"/>
          <a:cs typeface="+mn-cs"/>
        </a:defRPr>
      </a:lvl2pPr>
      <a:lvl3pPr marL="1257300" indent="-342900" algn="l" defTabSz="914400" rtl="0" eaLnBrk="1" latinLnBrk="0" hangingPunct="1">
        <a:lnSpc>
          <a:spcPct val="90000"/>
        </a:lnSpc>
        <a:spcBef>
          <a:spcPts val="500"/>
        </a:spcBef>
        <a:buClr>
          <a:schemeClr val="bg2"/>
        </a:buClr>
        <a:buFont typeface="Arial" panose="020B0604020202020204" pitchFamily="34" charset="0"/>
        <a:buChar char="•"/>
        <a:defRPr sz="2000" kern="1200">
          <a:solidFill>
            <a:schemeClr val="tx1"/>
          </a:solidFill>
          <a:latin typeface="+mn-lt"/>
          <a:ea typeface="+mn-ea"/>
          <a:cs typeface="+mn-cs"/>
        </a:defRPr>
      </a:lvl3pPr>
      <a:lvl4pPr marL="1657350" indent="-285750" algn="l" defTabSz="914400" rtl="0" eaLnBrk="1" latinLnBrk="0" hangingPunct="1">
        <a:lnSpc>
          <a:spcPct val="90000"/>
        </a:lnSpc>
        <a:spcBef>
          <a:spcPts val="500"/>
        </a:spcBef>
        <a:buClr>
          <a:schemeClr val="bg2"/>
        </a:buClr>
        <a:buFont typeface="Arial" panose="020B0604020202020204" pitchFamily="34" charset="0"/>
        <a:buChar char="•"/>
        <a:defRPr sz="1800" kern="1200">
          <a:solidFill>
            <a:schemeClr val="tx1"/>
          </a:solidFill>
          <a:latin typeface="+mn-lt"/>
          <a:ea typeface="+mn-ea"/>
          <a:cs typeface="+mn-cs"/>
        </a:defRPr>
      </a:lvl4pPr>
      <a:lvl5pPr marL="2114550" indent="-285750" algn="l" defTabSz="914400" rtl="0" eaLnBrk="1" latinLnBrk="0" hangingPunct="1">
        <a:lnSpc>
          <a:spcPct val="90000"/>
        </a:lnSpc>
        <a:spcBef>
          <a:spcPts val="500"/>
        </a:spcBef>
        <a:buClr>
          <a:schemeClr val="bg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ítulo 6">
            <a:extLst>
              <a:ext uri="{FF2B5EF4-FFF2-40B4-BE49-F238E27FC236}">
                <a16:creationId xmlns:a16="http://schemas.microsoft.com/office/drawing/2014/main" id="{4E636D59-2C18-D549-A2A2-F5C9B4D21540}"/>
              </a:ext>
            </a:extLst>
          </p:cNvPr>
          <p:cNvSpPr>
            <a:spLocks noGrp="1"/>
          </p:cNvSpPr>
          <p:nvPr>
            <p:ph type="subTitle" idx="1"/>
          </p:nvPr>
        </p:nvSpPr>
        <p:spPr/>
        <p:txBody>
          <a:bodyPr>
            <a:normAutofit fontScale="25000" lnSpcReduction="20000"/>
          </a:bodyPr>
          <a:lstStyle/>
          <a:p>
            <a:endParaRPr lang="es-ES_tradnl" dirty="0"/>
          </a:p>
          <a:p>
            <a:r>
              <a:rPr lang="es-ES_tradnl" sz="9600" dirty="0"/>
              <a:t>Clara </a:t>
            </a:r>
            <a:r>
              <a:rPr lang="es-ES_tradnl" sz="9600" dirty="0" err="1"/>
              <a:t>Espot</a:t>
            </a:r>
            <a:r>
              <a:rPr lang="es-ES_tradnl" sz="9600" dirty="0"/>
              <a:t> </a:t>
            </a:r>
            <a:r>
              <a:rPr lang="es-ES_tradnl" sz="9600" dirty="0" err="1"/>
              <a:t>Garcia</a:t>
            </a:r>
            <a:r>
              <a:rPr lang="es-ES_tradnl" sz="9600" dirty="0"/>
              <a:t> </a:t>
            </a:r>
            <a:r>
              <a:rPr lang="es-ES_tradnl" sz="9600" baseline="30000" dirty="0"/>
              <a:t>1</a:t>
            </a:r>
            <a:r>
              <a:rPr lang="es-ES_tradnl" sz="9600" dirty="0"/>
              <a:t> y Alfonso García Valverde </a:t>
            </a:r>
            <a:r>
              <a:rPr lang="es-ES_tradnl" sz="9600" baseline="30000" dirty="0"/>
              <a:t>2</a:t>
            </a:r>
          </a:p>
          <a:p>
            <a:r>
              <a:rPr lang="es-ES_tradnl" sz="9600" baseline="30000" dirty="0"/>
              <a:t>1</a:t>
            </a:r>
            <a:r>
              <a:rPr lang="es-ES_tradnl" sz="9600" dirty="0"/>
              <a:t> Centro de Atención Primaria </a:t>
            </a:r>
            <a:r>
              <a:rPr lang="es-ES_tradnl" sz="9600" dirty="0" err="1"/>
              <a:t>Trinitat</a:t>
            </a:r>
            <a:r>
              <a:rPr lang="es-ES_tradnl" sz="9600" dirty="0"/>
              <a:t> Vella, </a:t>
            </a:r>
            <a:r>
              <a:rPr lang="es-ES_tradnl" sz="9600" dirty="0" err="1"/>
              <a:t>Institut</a:t>
            </a:r>
            <a:r>
              <a:rPr lang="es-ES_tradnl" sz="9600" dirty="0"/>
              <a:t> </a:t>
            </a:r>
            <a:r>
              <a:rPr lang="es-ES_tradnl" sz="9600" dirty="0" err="1"/>
              <a:t>Català</a:t>
            </a:r>
            <a:r>
              <a:rPr lang="es-ES_tradnl" sz="9600" dirty="0"/>
              <a:t> de la </a:t>
            </a:r>
            <a:r>
              <a:rPr lang="es-ES_tradnl" sz="9600" dirty="0" err="1"/>
              <a:t>Salut</a:t>
            </a:r>
            <a:r>
              <a:rPr lang="es-ES_tradnl" sz="9600" dirty="0"/>
              <a:t> (ICS), Barcelona, España.</a:t>
            </a:r>
          </a:p>
          <a:p>
            <a:r>
              <a:rPr lang="es-ES_tradnl" sz="9600" baseline="30000" dirty="0"/>
              <a:t>2</a:t>
            </a:r>
            <a:r>
              <a:rPr lang="es-ES_tradnl" sz="9600" dirty="0"/>
              <a:t> Grupo de Investigación Traslacional en Sarcomas, Instituto de Oncología Vall </a:t>
            </a:r>
            <a:r>
              <a:rPr lang="es-ES_tradnl" sz="9600" dirty="0" err="1"/>
              <a:t>d’Hebron</a:t>
            </a:r>
            <a:r>
              <a:rPr lang="es-ES_tradnl" sz="9600" dirty="0"/>
              <a:t> (VHIO),</a:t>
            </a:r>
          </a:p>
          <a:p>
            <a:r>
              <a:rPr lang="es-ES_tradnl" sz="9600" dirty="0"/>
              <a:t>Barcelona, España.</a:t>
            </a:r>
          </a:p>
        </p:txBody>
      </p:sp>
      <p:sp>
        <p:nvSpPr>
          <p:cNvPr id="6" name="Título 5">
            <a:extLst>
              <a:ext uri="{FF2B5EF4-FFF2-40B4-BE49-F238E27FC236}">
                <a16:creationId xmlns:a16="http://schemas.microsoft.com/office/drawing/2014/main" id="{4E4FD1AD-2C8F-5943-9FB4-664324A0A86B}"/>
              </a:ext>
            </a:extLst>
          </p:cNvPr>
          <p:cNvSpPr>
            <a:spLocks noGrp="1"/>
          </p:cNvSpPr>
          <p:nvPr>
            <p:ph type="title"/>
          </p:nvPr>
        </p:nvSpPr>
        <p:spPr/>
        <p:txBody>
          <a:bodyPr/>
          <a:lstStyle/>
          <a:p>
            <a:r>
              <a:rPr lang="es-ES_tradnl" dirty="0"/>
              <a:t>Diabetes Mellitus y Cáncer: Relación, factores de riesgo, interacción entre tratamientos, pronóstico y manejo clínico</a:t>
            </a:r>
          </a:p>
        </p:txBody>
      </p:sp>
      <p:sp>
        <p:nvSpPr>
          <p:cNvPr id="9" name="Marcador de texto 8">
            <a:extLst>
              <a:ext uri="{FF2B5EF4-FFF2-40B4-BE49-F238E27FC236}">
                <a16:creationId xmlns:a16="http://schemas.microsoft.com/office/drawing/2014/main" id="{3BC0A792-2524-A145-BD08-AC1FF0228474}"/>
              </a:ext>
            </a:extLst>
          </p:cNvPr>
          <p:cNvSpPr>
            <a:spLocks noGrp="1"/>
          </p:cNvSpPr>
          <p:nvPr>
            <p:ph type="body" sz="quarter" idx="11"/>
          </p:nvPr>
        </p:nvSpPr>
        <p:spPr/>
        <p:txBody>
          <a:bodyPr>
            <a:normAutofit lnSpcReduction="10000"/>
          </a:bodyPr>
          <a:lstStyle/>
          <a:p>
            <a:r>
              <a:rPr lang="es-ES_tradnl" dirty="0"/>
              <a:t>Artículo de Revisión</a:t>
            </a:r>
          </a:p>
        </p:txBody>
      </p:sp>
      <p:sp>
        <p:nvSpPr>
          <p:cNvPr id="5" name="CuadroTexto 7">
            <a:extLst>
              <a:ext uri="{FF2B5EF4-FFF2-40B4-BE49-F238E27FC236}">
                <a16:creationId xmlns:a16="http://schemas.microsoft.com/office/drawing/2014/main" id="{2010B46B-1341-4367-9AA0-58ED0B90D043}"/>
              </a:ext>
            </a:extLst>
          </p:cNvPr>
          <p:cNvSpPr txBox="1"/>
          <p:nvPr/>
        </p:nvSpPr>
        <p:spPr>
          <a:xfrm>
            <a:off x="3097763" y="235366"/>
            <a:ext cx="4598277" cy="311239"/>
          </a:xfrm>
          <a:prstGeom prst="rect">
            <a:avLst/>
          </a:prstGeom>
          <a:no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07000"/>
              </a:lnSpc>
              <a:spcAft>
                <a:spcPts val="800"/>
              </a:spcAft>
            </a:pPr>
            <a:r>
              <a:rPr lang="es-ES" sz="1400" dirty="0">
                <a:effectLst/>
                <a:latin typeface="Arial" panose="020B0604020202020204" pitchFamily="34" charset="0"/>
                <a:ea typeface="Calibri" panose="020F0502020204030204" pitchFamily="34" charset="0"/>
                <a:cs typeface="Times New Roman" panose="02020603050405020304" pitchFamily="18" charset="0"/>
              </a:rPr>
              <a:t>Número 45. </a:t>
            </a:r>
            <a:r>
              <a:rPr lang="es-ES" sz="1400" dirty="0">
                <a:latin typeface="Arial" panose="020B0604020202020204" pitchFamily="34" charset="0"/>
                <a:ea typeface="Calibri" panose="020F0502020204030204" pitchFamily="34" charset="0"/>
                <a:cs typeface="Times New Roman" panose="02020603050405020304" pitchFamily="18" charset="0"/>
              </a:rPr>
              <a:t>Junio</a:t>
            </a:r>
            <a:r>
              <a:rPr lang="es-ES" sz="1400" dirty="0">
                <a:effectLst/>
                <a:latin typeface="Arial" panose="020B0604020202020204" pitchFamily="34" charset="0"/>
                <a:ea typeface="Calibri" panose="020F0502020204030204" pitchFamily="34" charset="0"/>
                <a:cs typeface="Times New Roman" panose="02020603050405020304" pitchFamily="18" charset="0"/>
              </a:rPr>
              <a:t> 2022. Volumen 13. Número 02-2022</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9747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Marcador de contenido 13">
            <a:extLst>
              <a:ext uri="{FF2B5EF4-FFF2-40B4-BE49-F238E27FC236}">
                <a16:creationId xmlns:a16="http://schemas.microsoft.com/office/drawing/2014/main" id="{B9DDFF2D-5DE8-024D-8193-7601C182EE4A}"/>
              </a:ext>
            </a:extLst>
          </p:cNvPr>
          <p:cNvSpPr>
            <a:spLocks noGrp="1"/>
          </p:cNvSpPr>
          <p:nvPr>
            <p:ph idx="1"/>
          </p:nvPr>
        </p:nvSpPr>
        <p:spPr>
          <a:xfrm>
            <a:off x="628650" y="1094283"/>
            <a:ext cx="7886700" cy="5465138"/>
          </a:xfrm>
        </p:spPr>
        <p:txBody>
          <a:bodyPr>
            <a:normAutofit lnSpcReduction="10000"/>
          </a:bodyPr>
          <a:lstStyle/>
          <a:p>
            <a:pPr algn="just"/>
            <a:r>
              <a:rPr lang="es-ES_tradnl" sz="2000" dirty="0"/>
              <a:t>La diabetes y el cáncer son dos enfermedades cuya incidencia y prevalencia van en aumento.</a:t>
            </a:r>
          </a:p>
          <a:p>
            <a:pPr algn="just"/>
            <a:r>
              <a:rPr lang="es-ES_tradnl" sz="2000" dirty="0"/>
              <a:t>Se estima que actualmente hay más de 450 millones de personas en el mundo afectadas por algún tipo de diabetes y aproximadamente 19 millones lo están por algún tipo de cáncer.</a:t>
            </a:r>
          </a:p>
          <a:p>
            <a:pPr algn="just"/>
            <a:r>
              <a:rPr lang="es-ES_tradnl" sz="2000" dirty="0"/>
              <a:t>Aproximadamente, entre el 8 y el 20% de los pacientes con cáncer padecen diabetes mellitus 2.</a:t>
            </a:r>
          </a:p>
          <a:p>
            <a:pPr algn="just"/>
            <a:r>
              <a:rPr lang="es-ES_tradnl" sz="2000" dirty="0"/>
              <a:t>Varios estudios han determinado que la diabetes es un factor de riesgo para el desarrollo de diferentes tipos de tumores sólidos como el cáncer el de hígado, el de páncreas, el de colon o el de mama. </a:t>
            </a:r>
          </a:p>
          <a:p>
            <a:pPr algn="just"/>
            <a:r>
              <a:rPr lang="es-ES_tradnl" sz="2000" dirty="0"/>
              <a:t>Situaciones características de la diabetes como altas concentraciones de insulina, hiperglucemia, presencia de citoquinas </a:t>
            </a:r>
            <a:r>
              <a:rPr lang="es-ES_tradnl" sz="2000" dirty="0" err="1"/>
              <a:t>proinflamatorias</a:t>
            </a:r>
            <a:r>
              <a:rPr lang="es-ES_tradnl" sz="2000" dirty="0"/>
              <a:t>, el estrés oxidativo o la desregulación de hormonas sexuales pueden favorecer el desarrollo de una neoplasia.</a:t>
            </a:r>
          </a:p>
          <a:p>
            <a:pPr algn="just"/>
            <a:r>
              <a:rPr lang="es-ES_tradnl" sz="2000" dirty="0"/>
              <a:t>La diabetes puede influir negativamente en el pronóstico de los pacientes con cáncer: 1)empeora comorbilidades asociadas al cáncer; 2) condiciona el tratamiento antineoplásico; y 3)incrementa el riesgo de muerte por causas no relacionadas con el cáncer.</a:t>
            </a:r>
          </a:p>
        </p:txBody>
      </p:sp>
      <p:sp>
        <p:nvSpPr>
          <p:cNvPr id="13" name="Título 12">
            <a:extLst>
              <a:ext uri="{FF2B5EF4-FFF2-40B4-BE49-F238E27FC236}">
                <a16:creationId xmlns:a16="http://schemas.microsoft.com/office/drawing/2014/main" id="{6BA59F6E-68CD-554B-ACD4-8ACD35DA9AE2}"/>
              </a:ext>
            </a:extLst>
          </p:cNvPr>
          <p:cNvSpPr>
            <a:spLocks noGrp="1"/>
          </p:cNvSpPr>
          <p:nvPr>
            <p:ph type="title"/>
          </p:nvPr>
        </p:nvSpPr>
        <p:spPr/>
        <p:txBody>
          <a:bodyPr>
            <a:normAutofit fontScale="90000"/>
          </a:bodyPr>
          <a:lstStyle/>
          <a:p>
            <a:r>
              <a:rPr lang="es-ES_tradnl" sz="2800" dirty="0"/>
              <a:t>1. Introducción y epidemiología. </a:t>
            </a:r>
            <a:r>
              <a:rPr lang="es-ES" sz="2800" dirty="0"/>
              <a:t>Relación entre diabetes y cáncer.</a:t>
            </a:r>
            <a:endParaRPr lang="es-ES_tradnl" dirty="0"/>
          </a:p>
        </p:txBody>
      </p:sp>
    </p:spTree>
    <p:extLst>
      <p:ext uri="{BB962C8B-B14F-4D97-AF65-F5344CB8AC3E}">
        <p14:creationId xmlns:p14="http://schemas.microsoft.com/office/powerpoint/2010/main" val="2126663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8C4B8B4D-041D-6FA9-BBFA-9889404A49F3}"/>
              </a:ext>
            </a:extLst>
          </p:cNvPr>
          <p:cNvSpPr>
            <a:spLocks noGrp="1"/>
          </p:cNvSpPr>
          <p:nvPr>
            <p:ph idx="1"/>
          </p:nvPr>
        </p:nvSpPr>
        <p:spPr>
          <a:xfrm>
            <a:off x="628650" y="1169234"/>
            <a:ext cx="7886700" cy="4687870"/>
          </a:xfrm>
        </p:spPr>
        <p:txBody>
          <a:bodyPr>
            <a:normAutofit/>
          </a:bodyPr>
          <a:lstStyle/>
          <a:p>
            <a:pPr algn="just"/>
            <a:r>
              <a:rPr lang="es-ES" sz="2000" dirty="0"/>
              <a:t>Varios de los agentes antineoplásicos utilizados para tratar diferentes tipos de cáncer tienen como efecto secundario la hiperglucemia, que puede desestabilizar o agravar una diabetes subyacente en el paciente.</a:t>
            </a:r>
          </a:p>
          <a:p>
            <a:pPr algn="just"/>
            <a:r>
              <a:rPr lang="es-ES" sz="2000" dirty="0"/>
              <a:t>Algunos de los agentes antineoplásicos </a:t>
            </a:r>
            <a:r>
              <a:rPr lang="es-ES" sz="2000" dirty="0" err="1"/>
              <a:t>hiperglucemiantes</a:t>
            </a:r>
            <a:r>
              <a:rPr lang="es-ES" sz="2000" dirty="0"/>
              <a:t> son: los inhibidores de PD1/PDL1, de CTLA4, de la vía PI3K/AKT/</a:t>
            </a:r>
            <a:r>
              <a:rPr lang="es-ES" sz="2000" dirty="0" err="1"/>
              <a:t>mTOR</a:t>
            </a:r>
            <a:r>
              <a:rPr lang="es-ES" sz="2000" dirty="0"/>
              <a:t>, de IGF1R, de EGFR, inhibidores </a:t>
            </a:r>
            <a:r>
              <a:rPr lang="es-ES" sz="2000" dirty="0" err="1"/>
              <a:t>multi</a:t>
            </a:r>
            <a:r>
              <a:rPr lang="es-ES" sz="2000" dirty="0"/>
              <a:t>-quinasa, de la </a:t>
            </a:r>
            <a:r>
              <a:rPr lang="es-ES" sz="2000" dirty="0" err="1"/>
              <a:t>aromatasa</a:t>
            </a:r>
            <a:r>
              <a:rPr lang="es-ES" sz="2000" dirty="0"/>
              <a:t>, </a:t>
            </a:r>
            <a:r>
              <a:rPr lang="es-ES" sz="2000" dirty="0" err="1"/>
              <a:t>tamoxifeno</a:t>
            </a:r>
            <a:r>
              <a:rPr lang="es-ES" sz="2000" dirty="0"/>
              <a:t>, o corticoides.</a:t>
            </a:r>
          </a:p>
          <a:p>
            <a:pPr algn="just"/>
            <a:r>
              <a:rPr lang="es-ES" sz="2000" dirty="0"/>
              <a:t>Es importante llevar una estrecho control de la glucemia en los pacientes tratados con estos agentes para poder ajustar el régimen de tratamiento y las dosis.</a:t>
            </a:r>
          </a:p>
          <a:p>
            <a:pPr algn="just"/>
            <a:r>
              <a:rPr lang="es-ES" sz="2000" dirty="0"/>
              <a:t>Varias de las complicaciones clínicas características de la diabetes mellitus, como la son la insuficiencia renal, alteraciones cardiacas o la neuropatía periférica, pueden condicionar el tratamiento oncológico.</a:t>
            </a:r>
          </a:p>
        </p:txBody>
      </p:sp>
      <p:sp>
        <p:nvSpPr>
          <p:cNvPr id="3" name="Título 2">
            <a:extLst>
              <a:ext uri="{FF2B5EF4-FFF2-40B4-BE49-F238E27FC236}">
                <a16:creationId xmlns:a16="http://schemas.microsoft.com/office/drawing/2014/main" id="{6001DB91-1C84-2AF2-5E9E-58034E11DAA1}"/>
              </a:ext>
            </a:extLst>
          </p:cNvPr>
          <p:cNvSpPr>
            <a:spLocks noGrp="1"/>
          </p:cNvSpPr>
          <p:nvPr>
            <p:ph type="title"/>
          </p:nvPr>
        </p:nvSpPr>
        <p:spPr/>
        <p:txBody>
          <a:bodyPr>
            <a:normAutofit fontScale="90000"/>
          </a:bodyPr>
          <a:lstStyle/>
          <a:p>
            <a:r>
              <a:rPr lang="es-ES" sz="2800" dirty="0"/>
              <a:t>2. Interacciones entre tratamientos y complicaciones diabéticas que condicionan el tratamiento</a:t>
            </a:r>
            <a:endParaRPr lang="es-ES" dirty="0"/>
          </a:p>
        </p:txBody>
      </p:sp>
    </p:spTree>
    <p:extLst>
      <p:ext uri="{BB962C8B-B14F-4D97-AF65-F5344CB8AC3E}">
        <p14:creationId xmlns:p14="http://schemas.microsoft.com/office/powerpoint/2010/main" val="3943817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A7F9BF7F-2EAE-DB94-BA8F-61D5D6015FAC}"/>
              </a:ext>
            </a:extLst>
          </p:cNvPr>
          <p:cNvSpPr>
            <a:spLocks noGrp="1"/>
          </p:cNvSpPr>
          <p:nvPr>
            <p:ph idx="1"/>
          </p:nvPr>
        </p:nvSpPr>
        <p:spPr>
          <a:xfrm>
            <a:off x="628650" y="974362"/>
            <a:ext cx="7886700" cy="5726242"/>
          </a:xfrm>
        </p:spPr>
        <p:txBody>
          <a:bodyPr>
            <a:normAutofit fontScale="92500" lnSpcReduction="10000"/>
          </a:bodyPr>
          <a:lstStyle/>
          <a:p>
            <a:pPr algn="just"/>
            <a:r>
              <a:rPr lang="es-ES" sz="2000" dirty="0"/>
              <a:t>El cribado de pacientes oncológicos a través de la evaluación de la glucemia es esencial antes de iniciar el tratamiento, especialmente en aquellos pacientes con factores de riesgo para el desarrollo de diabetes.</a:t>
            </a:r>
          </a:p>
          <a:p>
            <a:pPr algn="just"/>
            <a:r>
              <a:rPr lang="es-ES" sz="2000" dirty="0"/>
              <a:t>El manejo del paciente oncológico con una diabetes subyacente debe hacerse de manera multidisciplinar.</a:t>
            </a:r>
          </a:p>
          <a:p>
            <a:pPr algn="just"/>
            <a:r>
              <a:rPr lang="es-ES" sz="2000" dirty="0"/>
              <a:t>La glucemia debe seguir una estrecha monitorización y si es necesario, las dosis o el tipo de tratamiento anti-diabético debe revisarse para evitar situaciones de </a:t>
            </a:r>
            <a:r>
              <a:rPr lang="es-ES" sz="2000" dirty="0" err="1"/>
              <a:t>hiper</a:t>
            </a:r>
            <a:r>
              <a:rPr lang="es-ES" sz="2000" dirty="0"/>
              <a:t>- o hipoglucemia.</a:t>
            </a:r>
          </a:p>
          <a:p>
            <a:pPr algn="just"/>
            <a:r>
              <a:rPr lang="es-ES" sz="2000" dirty="0"/>
              <a:t>Algunos agentes antineoplásicos como los inhibidores de VEGF pueden provocar situaciones de hipertensión en aquellos pacientes con una insuficiencia renal causada por la diabetes.</a:t>
            </a:r>
          </a:p>
          <a:p>
            <a:pPr algn="just"/>
            <a:r>
              <a:rPr lang="es-ES" sz="2000" dirty="0"/>
              <a:t>Los pacientes con diabetes tienen un mayor riesgo de complicaciones cardiovasculares que pueden verse agravadas por algunos agentes antineoplásicos que presentan toxicidad cardiaca.</a:t>
            </a:r>
          </a:p>
          <a:p>
            <a:pPr algn="just"/>
            <a:r>
              <a:rPr lang="es-ES" sz="2000" dirty="0"/>
              <a:t>Los efectos secundarios de algunos agentes antineoplásicos pueden empeorar a causa de la neuropatía autonómica diabética, común entre los pacientes con diabetes.</a:t>
            </a:r>
          </a:p>
          <a:p>
            <a:pPr algn="just"/>
            <a:r>
              <a:rPr lang="es-ES" sz="2000" dirty="0"/>
              <a:t>Los pacientes con diabetes tienen un mayor riesgo de infecciones. Este riesgo puede aumentar en pacientes con cáncer que sigan un tratamiento con agentes que comprometan el sistema inmune.</a:t>
            </a:r>
          </a:p>
        </p:txBody>
      </p:sp>
      <p:sp>
        <p:nvSpPr>
          <p:cNvPr id="3" name="Título 2">
            <a:extLst>
              <a:ext uri="{FF2B5EF4-FFF2-40B4-BE49-F238E27FC236}">
                <a16:creationId xmlns:a16="http://schemas.microsoft.com/office/drawing/2014/main" id="{DDA09E8A-D1FE-3124-74AA-E40B464E5FA4}"/>
              </a:ext>
            </a:extLst>
          </p:cNvPr>
          <p:cNvSpPr>
            <a:spLocks noGrp="1"/>
          </p:cNvSpPr>
          <p:nvPr>
            <p:ph type="title"/>
          </p:nvPr>
        </p:nvSpPr>
        <p:spPr/>
        <p:txBody>
          <a:bodyPr>
            <a:normAutofit/>
          </a:bodyPr>
          <a:lstStyle/>
          <a:p>
            <a:r>
              <a:rPr lang="es-ES" dirty="0"/>
              <a:t>3. Cribado y manejo de la diabetes en pacientes oncológicos</a:t>
            </a:r>
          </a:p>
        </p:txBody>
      </p:sp>
    </p:spTree>
    <p:extLst>
      <p:ext uri="{BB962C8B-B14F-4D97-AF65-F5344CB8AC3E}">
        <p14:creationId xmlns:p14="http://schemas.microsoft.com/office/powerpoint/2010/main" val="2987468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05F24B7E-49DE-0995-BD3E-BD84DBDADABB}"/>
              </a:ext>
            </a:extLst>
          </p:cNvPr>
          <p:cNvSpPr>
            <a:spLocks noGrp="1"/>
          </p:cNvSpPr>
          <p:nvPr>
            <p:ph idx="1"/>
          </p:nvPr>
        </p:nvSpPr>
        <p:spPr>
          <a:xfrm>
            <a:off x="628650" y="1154243"/>
            <a:ext cx="7886700" cy="5405177"/>
          </a:xfrm>
        </p:spPr>
        <p:txBody>
          <a:bodyPr>
            <a:normAutofit/>
          </a:bodyPr>
          <a:lstStyle/>
          <a:p>
            <a:pPr algn="just"/>
            <a:r>
              <a:rPr lang="es-ES" sz="2000" dirty="0"/>
              <a:t>La realización de grandes estudios prospectivos, junto con nuevos proyectos de investigación que estudien la relación molecular existente entre la diabetes mellitus y el cáncer ayudarán a entender mejor la conexión entre estas dos enfermedades.</a:t>
            </a:r>
          </a:p>
          <a:p>
            <a:pPr algn="just"/>
            <a:r>
              <a:rPr lang="es-ES" sz="2000" dirty="0"/>
              <a:t>La diabetes se ha asociado a un mayor riesgo de desarrollar diversos tipos de cáncer.</a:t>
            </a:r>
          </a:p>
          <a:p>
            <a:pPr algn="just"/>
            <a:r>
              <a:rPr lang="es-ES" sz="2000" dirty="0"/>
              <a:t>Los pacientes con cáncer y diabetes presentan tasas de mortalidad más elevadas que aquellos que no la tienen.</a:t>
            </a:r>
          </a:p>
          <a:p>
            <a:pPr algn="just"/>
            <a:r>
              <a:rPr lang="es-ES" sz="2000" dirty="0"/>
              <a:t>Las complicaciones clínicas derivadas de la diabetes pueden condicionar el tratamiento antineoplásico y limitar las opciones terapéuticas.</a:t>
            </a:r>
          </a:p>
          <a:p>
            <a:pPr algn="just"/>
            <a:r>
              <a:rPr lang="es-ES" sz="2000" dirty="0"/>
              <a:t>Es fundamental que el tratamiento y seguimiento de estos pacientes se aborde por equipos multidisciplinares.</a:t>
            </a:r>
          </a:p>
          <a:p>
            <a:pPr algn="just"/>
            <a:r>
              <a:rPr lang="es-ES" sz="2000" dirty="0"/>
              <a:t>La promoción de la educación en hábitos saludables para estos pacientes resulta vital y puede contribuir a reducir factores de riesgo frente a diversas complicaciones derivadas de estas enfermedades.</a:t>
            </a:r>
          </a:p>
        </p:txBody>
      </p:sp>
      <p:sp>
        <p:nvSpPr>
          <p:cNvPr id="3" name="Título 2">
            <a:extLst>
              <a:ext uri="{FF2B5EF4-FFF2-40B4-BE49-F238E27FC236}">
                <a16:creationId xmlns:a16="http://schemas.microsoft.com/office/drawing/2014/main" id="{8E3D12BF-3080-D492-14F4-EC0550B52A00}"/>
              </a:ext>
            </a:extLst>
          </p:cNvPr>
          <p:cNvSpPr>
            <a:spLocks noGrp="1"/>
          </p:cNvSpPr>
          <p:nvPr>
            <p:ph type="title"/>
          </p:nvPr>
        </p:nvSpPr>
        <p:spPr/>
        <p:txBody>
          <a:bodyPr/>
          <a:lstStyle/>
          <a:p>
            <a:r>
              <a:rPr lang="es-ES" dirty="0"/>
              <a:t>4. Perspectivas futuras y conclusiones</a:t>
            </a:r>
          </a:p>
        </p:txBody>
      </p:sp>
    </p:spTree>
    <p:extLst>
      <p:ext uri="{BB962C8B-B14F-4D97-AF65-F5344CB8AC3E}">
        <p14:creationId xmlns:p14="http://schemas.microsoft.com/office/powerpoint/2010/main" val="3558102047"/>
      </p:ext>
    </p:extLst>
  </p:cSld>
  <p:clrMapOvr>
    <a:masterClrMapping/>
  </p:clrMapOvr>
</p:sld>
</file>

<file path=ppt/theme/theme1.xml><?xml version="1.0" encoding="utf-8"?>
<a:theme xmlns:a="http://schemas.openxmlformats.org/drawingml/2006/main" name="Tema de Office">
  <a:themeElements>
    <a:clrScheme name="Suplemento">
      <a:dk1>
        <a:srgbClr val="000000"/>
      </a:dk1>
      <a:lt1>
        <a:srgbClr val="FFFFFF"/>
      </a:lt1>
      <a:dk2>
        <a:srgbClr val="7B003A"/>
      </a:dk2>
      <a:lt2>
        <a:srgbClr val="DE092E"/>
      </a:lt2>
      <a:accent1>
        <a:srgbClr val="3FB8C5"/>
      </a:accent1>
      <a:accent2>
        <a:srgbClr val="469CC1"/>
      </a:accent2>
      <a:accent3>
        <a:srgbClr val="9BBB59"/>
      </a:accent3>
      <a:accent4>
        <a:srgbClr val="8064A2"/>
      </a:accent4>
      <a:accent5>
        <a:srgbClr val="4BACC6"/>
      </a:accent5>
      <a:accent6>
        <a:srgbClr val="F79646"/>
      </a:accent6>
      <a:hlink>
        <a:srgbClr val="0000FF"/>
      </a:hlink>
      <a:folHlink>
        <a:srgbClr val="800080"/>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ema de Office">
  <a:themeElements>
    <a:clrScheme name="Suplemento">
      <a:dk1>
        <a:srgbClr val="000000"/>
      </a:dk1>
      <a:lt1>
        <a:srgbClr val="FFFFFF"/>
      </a:lt1>
      <a:dk2>
        <a:srgbClr val="7B003A"/>
      </a:dk2>
      <a:lt2>
        <a:srgbClr val="DE092E"/>
      </a:lt2>
      <a:accent1>
        <a:srgbClr val="3FB8C5"/>
      </a:accent1>
      <a:accent2>
        <a:srgbClr val="469CC1"/>
      </a:accent2>
      <a:accent3>
        <a:srgbClr val="9BBB59"/>
      </a:accent3>
      <a:accent4>
        <a:srgbClr val="8064A2"/>
      </a:accent4>
      <a:accent5>
        <a:srgbClr val="4BACC6"/>
      </a:accent5>
      <a:accent6>
        <a:srgbClr val="F79646"/>
      </a:accent6>
      <a:hlink>
        <a:srgbClr val="0000FF"/>
      </a:hlink>
      <a:folHlink>
        <a:srgbClr val="800080"/>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6184</TotalTime>
  <Words>764</Words>
  <Application>Microsoft Office PowerPoint</Application>
  <PresentationFormat>Presentación en pantalla (4:3)</PresentationFormat>
  <Paragraphs>35</Paragraphs>
  <Slides>5</Slides>
  <Notes>0</Notes>
  <HiddenSlides>0</HiddenSlides>
  <MMClips>0</MMClips>
  <ScaleCrop>false</ScaleCrop>
  <HeadingPairs>
    <vt:vector size="6" baseType="variant">
      <vt:variant>
        <vt:lpstr>Fuentes usadas</vt:lpstr>
      </vt:variant>
      <vt:variant>
        <vt:i4>2</vt:i4>
      </vt:variant>
      <vt:variant>
        <vt:lpstr>Tema</vt:lpstr>
      </vt:variant>
      <vt:variant>
        <vt:i4>2</vt:i4>
      </vt:variant>
      <vt:variant>
        <vt:lpstr>Títulos de diapositiva</vt:lpstr>
      </vt:variant>
      <vt:variant>
        <vt:i4>5</vt:i4>
      </vt:variant>
    </vt:vector>
  </HeadingPairs>
  <TitlesOfParts>
    <vt:vector size="9" baseType="lpstr">
      <vt:lpstr>Arial</vt:lpstr>
      <vt:lpstr>Calibri</vt:lpstr>
      <vt:lpstr>Tema de Office</vt:lpstr>
      <vt:lpstr>1_Tema de Office</vt:lpstr>
      <vt:lpstr>Diabetes Mellitus y Cáncer: Relación, factores de riesgo, interacción entre tratamientos, pronóstico y manejo clínico</vt:lpstr>
      <vt:lpstr>1. Introducción y epidemiología. Relación entre diabetes y cáncer.</vt:lpstr>
      <vt:lpstr>2. Interacciones entre tratamientos y complicaciones diabéticas que condicionan el tratamiento</vt:lpstr>
      <vt:lpstr>3. Cribado y manejo de la diabetes en pacientes oncológicos</vt:lpstr>
      <vt:lpstr>4. Perspectivas futuras y conclusiones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ana.aparicio@euromedice.net</dc:creator>
  <cp:lastModifiedBy>Laura Romera</cp:lastModifiedBy>
  <cp:revision>14</cp:revision>
  <dcterms:created xsi:type="dcterms:W3CDTF">2020-02-07T08:03:39Z</dcterms:created>
  <dcterms:modified xsi:type="dcterms:W3CDTF">2022-04-26T18:44:09Z</dcterms:modified>
</cp:coreProperties>
</file>