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58" r:id="rId5"/>
    <p:sldId id="259" r:id="rId6"/>
    <p:sldId id="267" r:id="rId7"/>
    <p:sldId id="265" r:id="rId8"/>
    <p:sldId id="268" r:id="rId9"/>
    <p:sldId id="264" r:id="rId10"/>
    <p:sldId id="260" r:id="rId11"/>
    <p:sldId id="261" r:id="rId12"/>
    <p:sldId id="262" r:id="rId13"/>
    <p:sldId id="271" r:id="rId14"/>
    <p:sldId id="272" r:id="rId15"/>
    <p:sldId id="273" r:id="rId16"/>
    <p:sldId id="274" r:id="rId17"/>
    <p:sldId id="269" r:id="rId18"/>
    <p:sldId id="270"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p:restoredTop sz="94694"/>
  </p:normalViewPr>
  <p:slideViewPr>
    <p:cSldViewPr snapToGrid="0">
      <p:cViewPr>
        <p:scale>
          <a:sx n="252" d="100"/>
          <a:sy n="252" d="100"/>
        </p:scale>
        <p:origin x="144" y="-5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D49E40-F597-BDCC-372A-1BB2DE2BEC7E}"/>
              </a:ext>
            </a:extLst>
          </p:cNvPr>
          <p:cNvSpPr>
            <a:spLocks noGrp="1"/>
          </p:cNvSpPr>
          <p:nvPr>
            <p:ph type="ctrTitle"/>
          </p:nvPr>
        </p:nvSpPr>
        <p:spPr>
          <a:xfrm>
            <a:off x="1524000" y="1122363"/>
            <a:ext cx="9144000" cy="2387600"/>
          </a:xfrm>
        </p:spPr>
        <p:txBody>
          <a:bodyPr anchor="b"/>
          <a:lstStyle>
            <a:lvl1pPr algn="ctr">
              <a:defRPr sz="6000"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Subtítulo 2">
            <a:extLst>
              <a:ext uri="{FF2B5EF4-FFF2-40B4-BE49-F238E27FC236}">
                <a16:creationId xmlns:a16="http://schemas.microsoft.com/office/drawing/2014/main" id="{0E4521AA-DFB5-7E8B-DBF6-535503F17D3B}"/>
              </a:ext>
            </a:extLst>
          </p:cNvPr>
          <p:cNvSpPr>
            <a:spLocks noGrp="1"/>
          </p:cNvSpPr>
          <p:nvPr>
            <p:ph type="subTitle" idx="1"/>
          </p:nvPr>
        </p:nvSpPr>
        <p:spPr>
          <a:xfrm>
            <a:off x="1524000" y="3602038"/>
            <a:ext cx="9144000" cy="1655762"/>
          </a:xfrm>
        </p:spPr>
        <p:txBody>
          <a:bodyPr/>
          <a:lstStyle>
            <a:lvl1pPr marL="0" indent="0" algn="ctr">
              <a:buNone/>
              <a:defRPr sz="2400" b="0" i="0">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
        <p:nvSpPr>
          <p:cNvPr id="4" name="Marcador de fecha 3">
            <a:extLst>
              <a:ext uri="{FF2B5EF4-FFF2-40B4-BE49-F238E27FC236}">
                <a16:creationId xmlns:a16="http://schemas.microsoft.com/office/drawing/2014/main" id="{56FD79F3-44CD-047B-DC8E-F1147661CB4F}"/>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5" name="Marcador de pie de página 4">
            <a:extLst>
              <a:ext uri="{FF2B5EF4-FFF2-40B4-BE49-F238E27FC236}">
                <a16:creationId xmlns:a16="http://schemas.microsoft.com/office/drawing/2014/main" id="{0AC859FD-7B29-64C3-2760-EA10591930BB}"/>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6" name="Marcador de número de diapositiva 5">
            <a:extLst>
              <a:ext uri="{FF2B5EF4-FFF2-40B4-BE49-F238E27FC236}">
                <a16:creationId xmlns:a16="http://schemas.microsoft.com/office/drawing/2014/main" id="{25137578-1456-5C6A-CFDA-47D1CC996EDE}"/>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396855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085209-2648-617A-2689-A75EFF4311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6B62253-3301-5717-6754-E2BF2FCD8E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0E3BE93-A8A2-A33D-6C2B-3CF3E39EF4D9}"/>
              </a:ext>
            </a:extLst>
          </p:cNvPr>
          <p:cNvSpPr>
            <a:spLocks noGrp="1"/>
          </p:cNvSpPr>
          <p:nvPr>
            <p:ph type="dt" sz="half" idx="10"/>
          </p:nvPr>
        </p:nvSpPr>
        <p:spPr/>
        <p:txBody>
          <a:bodyPr/>
          <a:lstStyle/>
          <a:p>
            <a:fld id="{76E68DB2-8C78-DE4F-B103-4686A32FA171}" type="datetimeFigureOut">
              <a:rPr lang="es-ES" smtClean="0"/>
              <a:t>16/10/23</a:t>
            </a:fld>
            <a:endParaRPr lang="es-ES"/>
          </a:p>
        </p:txBody>
      </p:sp>
      <p:sp>
        <p:nvSpPr>
          <p:cNvPr id="5" name="Marcador de pie de página 4">
            <a:extLst>
              <a:ext uri="{FF2B5EF4-FFF2-40B4-BE49-F238E27FC236}">
                <a16:creationId xmlns:a16="http://schemas.microsoft.com/office/drawing/2014/main" id="{A4EB005F-A943-FA75-38E6-B4C495AE7E1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551C26-8D44-146C-14E1-76D8DA54A93A}"/>
              </a:ext>
            </a:extLst>
          </p:cNvPr>
          <p:cNvSpPr>
            <a:spLocks noGrp="1"/>
          </p:cNvSpPr>
          <p:nvPr>
            <p:ph type="sldNum" sz="quarter" idx="12"/>
          </p:nvPr>
        </p:nvSpPr>
        <p:spPr/>
        <p:txBody>
          <a:bodyPr/>
          <a:lstStyle/>
          <a:p>
            <a:fld id="{DCB4A83C-FCAE-014D-9642-F434FBE6EE24}" type="slidenum">
              <a:rPr lang="es-ES" smtClean="0"/>
              <a:t>‹Nº›</a:t>
            </a:fld>
            <a:endParaRPr lang="es-ES"/>
          </a:p>
        </p:txBody>
      </p:sp>
    </p:spTree>
    <p:extLst>
      <p:ext uri="{BB962C8B-B14F-4D97-AF65-F5344CB8AC3E}">
        <p14:creationId xmlns:p14="http://schemas.microsoft.com/office/powerpoint/2010/main" val="37211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3767207-12B6-9EDD-93E1-D9DCDB120B4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3119C8-4F53-60B5-22F0-B257D6BC3EE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8356A4-3551-A480-344C-1196B6EF53F2}"/>
              </a:ext>
            </a:extLst>
          </p:cNvPr>
          <p:cNvSpPr>
            <a:spLocks noGrp="1"/>
          </p:cNvSpPr>
          <p:nvPr>
            <p:ph type="dt" sz="half" idx="10"/>
          </p:nvPr>
        </p:nvSpPr>
        <p:spPr/>
        <p:txBody>
          <a:bodyPr/>
          <a:lstStyle/>
          <a:p>
            <a:fld id="{76E68DB2-8C78-DE4F-B103-4686A32FA171}" type="datetimeFigureOut">
              <a:rPr lang="es-ES" smtClean="0"/>
              <a:t>16/10/23</a:t>
            </a:fld>
            <a:endParaRPr lang="es-ES"/>
          </a:p>
        </p:txBody>
      </p:sp>
      <p:sp>
        <p:nvSpPr>
          <p:cNvPr id="5" name="Marcador de pie de página 4">
            <a:extLst>
              <a:ext uri="{FF2B5EF4-FFF2-40B4-BE49-F238E27FC236}">
                <a16:creationId xmlns:a16="http://schemas.microsoft.com/office/drawing/2014/main" id="{B94ED395-E4A9-B099-4394-1088D7D51B9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69039A-6422-74C2-876D-39EBF252187F}"/>
              </a:ext>
            </a:extLst>
          </p:cNvPr>
          <p:cNvSpPr>
            <a:spLocks noGrp="1"/>
          </p:cNvSpPr>
          <p:nvPr>
            <p:ph type="sldNum" sz="quarter" idx="12"/>
          </p:nvPr>
        </p:nvSpPr>
        <p:spPr/>
        <p:txBody>
          <a:bodyPr/>
          <a:lstStyle/>
          <a:p>
            <a:fld id="{DCB4A83C-FCAE-014D-9642-F434FBE6EE24}" type="slidenum">
              <a:rPr lang="es-ES" smtClean="0"/>
              <a:t>‹Nº›</a:t>
            </a:fld>
            <a:endParaRPr lang="es-ES"/>
          </a:p>
        </p:txBody>
      </p:sp>
    </p:spTree>
    <p:extLst>
      <p:ext uri="{BB962C8B-B14F-4D97-AF65-F5344CB8AC3E}">
        <p14:creationId xmlns:p14="http://schemas.microsoft.com/office/powerpoint/2010/main" val="11826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90B98E-D044-0800-ABBC-4A8BE9905AA6}"/>
              </a:ext>
            </a:extLst>
          </p:cNvPr>
          <p:cNvSpPr>
            <a:spLocks noGrp="1"/>
          </p:cNvSpPr>
          <p:nvPr>
            <p:ph type="title"/>
          </p:nvPr>
        </p:nvSpPr>
        <p:spPr/>
        <p:txBody>
          <a:bodyPr/>
          <a:lstStyle>
            <a:lvl1pPr algn="ctr">
              <a:defRPr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D38D674-1949-C65E-1FE3-422BE504EB33}"/>
              </a:ext>
            </a:extLst>
          </p:cNvPr>
          <p:cNvSpPr>
            <a:spLocks noGrp="1"/>
          </p:cNvSpPr>
          <p:nvPr>
            <p:ph idx="1"/>
          </p:nvPr>
        </p:nvSpPr>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4B4839D5-2F2A-0132-C5B4-33C365C3E996}"/>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5" name="Marcador de pie de página 4">
            <a:extLst>
              <a:ext uri="{FF2B5EF4-FFF2-40B4-BE49-F238E27FC236}">
                <a16:creationId xmlns:a16="http://schemas.microsoft.com/office/drawing/2014/main" id="{73446076-2FA8-BB51-71AA-0520982E75EB}"/>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6" name="Marcador de número de diapositiva 5">
            <a:extLst>
              <a:ext uri="{FF2B5EF4-FFF2-40B4-BE49-F238E27FC236}">
                <a16:creationId xmlns:a16="http://schemas.microsoft.com/office/drawing/2014/main" id="{5FAAABF7-9C23-0774-56E7-54477B553BBC}"/>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259422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A92FF8-A8CE-77C6-0791-75CA4B4A7004}"/>
              </a:ext>
            </a:extLst>
          </p:cNvPr>
          <p:cNvSpPr>
            <a:spLocks noGrp="1"/>
          </p:cNvSpPr>
          <p:nvPr>
            <p:ph type="title"/>
          </p:nvPr>
        </p:nvSpPr>
        <p:spPr>
          <a:xfrm>
            <a:off x="831850" y="1709738"/>
            <a:ext cx="10515600" cy="2852737"/>
          </a:xfrm>
        </p:spPr>
        <p:txBody>
          <a:bodyPr anchor="b"/>
          <a:lstStyle>
            <a:lvl1pPr algn="ctr">
              <a:defRPr sz="6000" b="1">
                <a:latin typeface="Segoe UI" panose="020B0502040204020203" pitchFamily="34" charset="0"/>
                <a:cs typeface="Segoe UI" panose="020B0502040204020203" pitchFamily="34" charset="0"/>
              </a:defRPr>
            </a:lvl1p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7B63C90D-7297-FC39-255F-55B7760AD4DD}"/>
              </a:ext>
            </a:extLst>
          </p:cNvPr>
          <p:cNvSpPr>
            <a:spLocks noGrp="1"/>
          </p:cNvSpPr>
          <p:nvPr>
            <p:ph type="body" idx="1"/>
          </p:nvPr>
        </p:nvSpPr>
        <p:spPr>
          <a:xfrm>
            <a:off x="831850" y="4589463"/>
            <a:ext cx="10515600" cy="1500187"/>
          </a:xfrm>
        </p:spPr>
        <p:txBody>
          <a:bodyPr/>
          <a:lstStyle>
            <a:lvl1pPr marL="0" indent="0" algn="ctr">
              <a:buNone/>
              <a:defRPr sz="2400" b="0" i="0">
                <a:solidFill>
                  <a:schemeClr val="tx1">
                    <a:tint val="75000"/>
                  </a:schemeClr>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DDF8E725-EDFE-D97A-0A3D-DF2E89051D22}"/>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5" name="Marcador de pie de página 4">
            <a:extLst>
              <a:ext uri="{FF2B5EF4-FFF2-40B4-BE49-F238E27FC236}">
                <a16:creationId xmlns:a16="http://schemas.microsoft.com/office/drawing/2014/main" id="{D28036E3-E9D4-ACD2-A9BF-961856A36DCA}"/>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6" name="Marcador de número de diapositiva 5">
            <a:extLst>
              <a:ext uri="{FF2B5EF4-FFF2-40B4-BE49-F238E27FC236}">
                <a16:creationId xmlns:a16="http://schemas.microsoft.com/office/drawing/2014/main" id="{9455A6DB-4FB1-6E2C-A162-8FEBDD8A2D2C}"/>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298139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B6E8F-4C39-6388-DDA2-CA55A1147A2A}"/>
              </a:ext>
            </a:extLst>
          </p:cNvPr>
          <p:cNvSpPr>
            <a:spLocks noGrp="1"/>
          </p:cNvSpPr>
          <p:nvPr>
            <p:ph type="title"/>
          </p:nvPr>
        </p:nvSpPr>
        <p:spPr/>
        <p:txBody>
          <a:bodyPr/>
          <a:lstStyle>
            <a:lvl1pPr>
              <a:defRPr b="1" i="0">
                <a:latin typeface="Segoe UI" panose="020B0502040204020203" pitchFamily="34" charset="0"/>
                <a:cs typeface="Segoe UI" panose="020B0502040204020203" pitchFamily="34" charset="0"/>
              </a:defRPr>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ED3024FF-3674-17C6-653B-A822F0B6043E}"/>
              </a:ext>
            </a:extLst>
          </p:cNvPr>
          <p:cNvSpPr>
            <a:spLocks noGrp="1"/>
          </p:cNvSpPr>
          <p:nvPr>
            <p:ph sz="half" idx="1"/>
          </p:nvPr>
        </p:nvSpPr>
        <p:spPr>
          <a:xfrm>
            <a:off x="838200" y="1825625"/>
            <a:ext cx="5181600" cy="4351338"/>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4040C80-7A25-338D-579A-DB769538E80F}"/>
              </a:ext>
            </a:extLst>
          </p:cNvPr>
          <p:cNvSpPr>
            <a:spLocks noGrp="1"/>
          </p:cNvSpPr>
          <p:nvPr>
            <p:ph sz="half" idx="2"/>
          </p:nvPr>
        </p:nvSpPr>
        <p:spPr>
          <a:xfrm>
            <a:off x="6172200" y="1825625"/>
            <a:ext cx="5181600" cy="4351338"/>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154F42D-D27E-8556-1929-79EDF6F19F3A}"/>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6" name="Marcador de pie de página 5">
            <a:extLst>
              <a:ext uri="{FF2B5EF4-FFF2-40B4-BE49-F238E27FC236}">
                <a16:creationId xmlns:a16="http://schemas.microsoft.com/office/drawing/2014/main" id="{65733216-D48B-BE0F-CBD0-77A53C9E8F7C}"/>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7" name="Marcador de número de diapositiva 6">
            <a:extLst>
              <a:ext uri="{FF2B5EF4-FFF2-40B4-BE49-F238E27FC236}">
                <a16:creationId xmlns:a16="http://schemas.microsoft.com/office/drawing/2014/main" id="{D60702F0-24F5-D88A-707E-2DFE51433331}"/>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60407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AA4567-2B2A-D523-9E4E-56DBB252CE7D}"/>
              </a:ext>
            </a:extLst>
          </p:cNvPr>
          <p:cNvSpPr>
            <a:spLocks noGrp="1"/>
          </p:cNvSpPr>
          <p:nvPr>
            <p:ph type="title"/>
          </p:nvPr>
        </p:nvSpPr>
        <p:spPr>
          <a:xfrm>
            <a:off x="839788" y="365125"/>
            <a:ext cx="10515600" cy="1325563"/>
          </a:xfrm>
        </p:spPr>
        <p:txBody>
          <a:bodyPr/>
          <a:lstStyle>
            <a:lvl1pPr>
              <a:defRPr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9D603B-DDA9-174A-1D45-BC741FF748C7}"/>
              </a:ext>
            </a:extLst>
          </p:cNvPr>
          <p:cNvSpPr>
            <a:spLocks noGrp="1"/>
          </p:cNvSpPr>
          <p:nvPr>
            <p:ph type="body" idx="1"/>
          </p:nvPr>
        </p:nvSpPr>
        <p:spPr>
          <a:xfrm>
            <a:off x="839788" y="1681163"/>
            <a:ext cx="5157787" cy="823912"/>
          </a:xfrm>
        </p:spPr>
        <p:txBody>
          <a:bodyPr anchor="b"/>
          <a:lstStyle>
            <a:lvl1pPr marL="0" indent="0">
              <a:buNone/>
              <a:defRPr sz="2400" b="1" i="0">
                <a:latin typeface="Segoe UI Semibold" panose="020B0502040204020203" pitchFamily="34" charset="0"/>
                <a:cs typeface="Segoe UI Semibold"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E5B6F82-B514-9F6D-9C61-02C71B3E4207}"/>
              </a:ext>
            </a:extLst>
          </p:cNvPr>
          <p:cNvSpPr>
            <a:spLocks noGrp="1"/>
          </p:cNvSpPr>
          <p:nvPr>
            <p:ph sz="half" idx="2"/>
          </p:nvPr>
        </p:nvSpPr>
        <p:spPr>
          <a:xfrm>
            <a:off x="839788" y="2505075"/>
            <a:ext cx="5157787" cy="3684588"/>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E667198-D8FD-CE2E-F25C-151A8BC86478}"/>
              </a:ext>
            </a:extLst>
          </p:cNvPr>
          <p:cNvSpPr>
            <a:spLocks noGrp="1"/>
          </p:cNvSpPr>
          <p:nvPr>
            <p:ph type="body" sz="quarter" idx="3"/>
          </p:nvPr>
        </p:nvSpPr>
        <p:spPr>
          <a:xfrm>
            <a:off x="6172200" y="1681163"/>
            <a:ext cx="5183188" cy="823912"/>
          </a:xfrm>
        </p:spPr>
        <p:txBody>
          <a:bodyPr anchor="b"/>
          <a:lstStyle>
            <a:lvl1pPr marL="0" indent="0">
              <a:buNone/>
              <a:defRPr sz="2400" b="1" i="0">
                <a:latin typeface="Segoe UI Semibold" panose="020B0502040204020203" pitchFamily="34" charset="0"/>
                <a:cs typeface="Segoe UI Semibold"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ACE50FD-7856-E069-64B1-78A5A958000C}"/>
              </a:ext>
            </a:extLst>
          </p:cNvPr>
          <p:cNvSpPr>
            <a:spLocks noGrp="1"/>
          </p:cNvSpPr>
          <p:nvPr>
            <p:ph sz="quarter" idx="4"/>
          </p:nvPr>
        </p:nvSpPr>
        <p:spPr>
          <a:xfrm>
            <a:off x="6172200" y="2505075"/>
            <a:ext cx="5183188" cy="3684588"/>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ED7DC55-1D43-56AE-0AE9-87977B24406E}"/>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8" name="Marcador de pie de página 7">
            <a:extLst>
              <a:ext uri="{FF2B5EF4-FFF2-40B4-BE49-F238E27FC236}">
                <a16:creationId xmlns:a16="http://schemas.microsoft.com/office/drawing/2014/main" id="{E5432BE7-A4BD-943B-40C8-FCF8A9B9382F}"/>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9" name="Marcador de número de diapositiva 8">
            <a:extLst>
              <a:ext uri="{FF2B5EF4-FFF2-40B4-BE49-F238E27FC236}">
                <a16:creationId xmlns:a16="http://schemas.microsoft.com/office/drawing/2014/main" id="{C857DB7F-C8F5-98BC-403A-DE78AF1C4398}"/>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389418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C4416F-0897-3704-141E-07601A46FFD4}"/>
              </a:ext>
            </a:extLst>
          </p:cNvPr>
          <p:cNvSpPr>
            <a:spLocks noGrp="1"/>
          </p:cNvSpPr>
          <p:nvPr>
            <p:ph type="title"/>
          </p:nvPr>
        </p:nvSpPr>
        <p:spPr/>
        <p:txBody>
          <a:bodyPr/>
          <a:lstStyle>
            <a:lvl1pPr algn="ctr">
              <a:defRPr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1D1A95-4282-52AB-F121-126C87B8E9E1}"/>
              </a:ext>
            </a:extLst>
          </p:cNvPr>
          <p:cNvSpPr>
            <a:spLocks noGrp="1"/>
          </p:cNvSpPr>
          <p:nvPr>
            <p:ph type="dt" sz="half" idx="10"/>
          </p:nvPr>
        </p:nvSpPr>
        <p:spPr/>
        <p:txBody>
          <a:bodyPr/>
          <a:lstStyle/>
          <a:p>
            <a:fld id="{76E68DB2-8C78-DE4F-B103-4686A32FA171}" type="datetimeFigureOut">
              <a:rPr lang="es-ES" smtClean="0"/>
              <a:t>16/10/23</a:t>
            </a:fld>
            <a:endParaRPr lang="es-ES"/>
          </a:p>
        </p:txBody>
      </p:sp>
      <p:sp>
        <p:nvSpPr>
          <p:cNvPr id="4" name="Marcador de pie de página 3">
            <a:extLst>
              <a:ext uri="{FF2B5EF4-FFF2-40B4-BE49-F238E27FC236}">
                <a16:creationId xmlns:a16="http://schemas.microsoft.com/office/drawing/2014/main" id="{22838A18-E433-4D4D-E8B5-588D72E6518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222D6D8-4DAD-4CBB-4B38-197680E8EFD3}"/>
              </a:ext>
            </a:extLst>
          </p:cNvPr>
          <p:cNvSpPr>
            <a:spLocks noGrp="1"/>
          </p:cNvSpPr>
          <p:nvPr>
            <p:ph type="sldNum" sz="quarter" idx="12"/>
          </p:nvPr>
        </p:nvSpPr>
        <p:spPr/>
        <p:txBody>
          <a:bodyPr/>
          <a:lstStyle/>
          <a:p>
            <a:fld id="{DCB4A83C-FCAE-014D-9642-F434FBE6EE24}" type="slidenum">
              <a:rPr lang="es-ES" smtClean="0"/>
              <a:t>‹Nº›</a:t>
            </a:fld>
            <a:endParaRPr lang="es-ES"/>
          </a:p>
        </p:txBody>
      </p:sp>
    </p:spTree>
    <p:extLst>
      <p:ext uri="{BB962C8B-B14F-4D97-AF65-F5344CB8AC3E}">
        <p14:creationId xmlns:p14="http://schemas.microsoft.com/office/powerpoint/2010/main" val="304898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94CCCC-E5B2-FBF2-616E-07EEE0F6984A}"/>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3" name="Marcador de pie de página 2">
            <a:extLst>
              <a:ext uri="{FF2B5EF4-FFF2-40B4-BE49-F238E27FC236}">
                <a16:creationId xmlns:a16="http://schemas.microsoft.com/office/drawing/2014/main" id="{E6CE0129-70CC-B880-039C-AC818F4657C5}"/>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4" name="Marcador de número de diapositiva 3">
            <a:extLst>
              <a:ext uri="{FF2B5EF4-FFF2-40B4-BE49-F238E27FC236}">
                <a16:creationId xmlns:a16="http://schemas.microsoft.com/office/drawing/2014/main" id="{CBB65DB0-50FF-60EC-ED6A-512DB4D368C0}"/>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2635731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89A413-1052-685A-3347-BE386EA3F89C}"/>
              </a:ext>
            </a:extLst>
          </p:cNvPr>
          <p:cNvSpPr>
            <a:spLocks noGrp="1"/>
          </p:cNvSpPr>
          <p:nvPr>
            <p:ph type="title"/>
          </p:nvPr>
        </p:nvSpPr>
        <p:spPr>
          <a:xfrm>
            <a:off x="839788" y="457200"/>
            <a:ext cx="3932237" cy="1600200"/>
          </a:xfrm>
        </p:spPr>
        <p:txBody>
          <a:bodyPr anchor="b"/>
          <a:lstStyle>
            <a:lvl1pPr>
              <a:defRPr sz="3200"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F6BDCE-4E69-439A-87F3-53D5F7DF17B1}"/>
              </a:ext>
            </a:extLst>
          </p:cNvPr>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47A8114-FF3F-1CDD-874E-08E90A0F192A}"/>
              </a:ext>
            </a:extLst>
          </p:cNvPr>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6EC011-17A3-7AFA-7369-270CAAC72A58}"/>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6" name="Marcador de pie de página 5">
            <a:extLst>
              <a:ext uri="{FF2B5EF4-FFF2-40B4-BE49-F238E27FC236}">
                <a16:creationId xmlns:a16="http://schemas.microsoft.com/office/drawing/2014/main" id="{7B0B7C34-027A-5098-CC8E-0E899636A018}"/>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7" name="Marcador de número de diapositiva 6">
            <a:extLst>
              <a:ext uri="{FF2B5EF4-FFF2-40B4-BE49-F238E27FC236}">
                <a16:creationId xmlns:a16="http://schemas.microsoft.com/office/drawing/2014/main" id="{B005D0D7-BBEB-3185-8F7B-AF4CA35E8ADC}"/>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393554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CD204-79C8-E1F6-7251-D44008B34068}"/>
              </a:ext>
            </a:extLst>
          </p:cNvPr>
          <p:cNvSpPr>
            <a:spLocks noGrp="1"/>
          </p:cNvSpPr>
          <p:nvPr>
            <p:ph type="title"/>
          </p:nvPr>
        </p:nvSpPr>
        <p:spPr>
          <a:xfrm>
            <a:off x="839788" y="457200"/>
            <a:ext cx="3932237" cy="1600200"/>
          </a:xfrm>
        </p:spPr>
        <p:txBody>
          <a:bodyPr anchor="b"/>
          <a:lstStyle>
            <a:lvl1pPr>
              <a:defRPr sz="3200" b="1" i="0">
                <a:latin typeface="Segoe UI" panose="020B0502040204020203" pitchFamily="34" charset="0"/>
                <a:cs typeface="Segoe UI" panose="020B0502040204020203" pitchFamily="34" charset="0"/>
              </a:defRPr>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FC6FBE7-8187-5402-4C24-7C8BE032214C}"/>
              </a:ext>
            </a:extLst>
          </p:cNvPr>
          <p:cNvSpPr>
            <a:spLocks noGrp="1"/>
          </p:cNvSpPr>
          <p:nvPr>
            <p:ph type="pic" idx="1"/>
          </p:nvPr>
        </p:nvSpPr>
        <p:spPr>
          <a:xfrm>
            <a:off x="5183188" y="987425"/>
            <a:ext cx="6172200" cy="4873625"/>
          </a:xfr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AA690CD-EFAB-2B8E-9FB0-3F6464D3840C}"/>
              </a:ext>
            </a:extLst>
          </p:cNvPr>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876D050A-7BBB-1464-4C0A-E141035A2686}"/>
              </a:ext>
            </a:extLst>
          </p:cNvPr>
          <p:cNvSpPr>
            <a:spLocks noGrp="1"/>
          </p:cNvSpPr>
          <p:nvPr>
            <p:ph type="dt" sz="half" idx="10"/>
          </p:nvPr>
        </p:nvSpPr>
        <p:spPr/>
        <p:txBody>
          <a:bodyPr/>
          <a:lstStyle>
            <a:lvl1pPr>
              <a:defRPr b="0" i="0">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6" name="Marcador de pie de página 5">
            <a:extLst>
              <a:ext uri="{FF2B5EF4-FFF2-40B4-BE49-F238E27FC236}">
                <a16:creationId xmlns:a16="http://schemas.microsoft.com/office/drawing/2014/main" id="{0A9005EA-3456-AA60-9143-5838AAA169F2}"/>
              </a:ext>
            </a:extLst>
          </p:cNvPr>
          <p:cNvSpPr>
            <a:spLocks noGrp="1"/>
          </p:cNvSpPr>
          <p:nvPr>
            <p:ph type="ftr" sz="quarter" idx="11"/>
          </p:nvPr>
        </p:nvSpPr>
        <p:spPr/>
        <p:txBody>
          <a:bodyPr/>
          <a:lstStyle>
            <a:lvl1pPr>
              <a:defRPr b="0" i="0">
                <a:latin typeface="Segoe UI Semilight" panose="020B0402040204020203" pitchFamily="34" charset="0"/>
                <a:cs typeface="Segoe UI Semilight" panose="020B0402040204020203" pitchFamily="34" charset="0"/>
              </a:defRPr>
            </a:lvl1pPr>
          </a:lstStyle>
          <a:p>
            <a:endParaRPr lang="es-ES"/>
          </a:p>
        </p:txBody>
      </p:sp>
      <p:sp>
        <p:nvSpPr>
          <p:cNvPr id="7" name="Marcador de número de diapositiva 6">
            <a:extLst>
              <a:ext uri="{FF2B5EF4-FFF2-40B4-BE49-F238E27FC236}">
                <a16:creationId xmlns:a16="http://schemas.microsoft.com/office/drawing/2014/main" id="{8C69F0D9-D179-59F1-FF6A-FCB49A6A90BC}"/>
              </a:ext>
            </a:extLst>
          </p:cNvPr>
          <p:cNvSpPr>
            <a:spLocks noGrp="1"/>
          </p:cNvSpPr>
          <p:nvPr>
            <p:ph type="sldNum" sz="quarter" idx="12"/>
          </p:nvPr>
        </p:nvSpPr>
        <p:spPr/>
        <p:txBody>
          <a:bodyPr/>
          <a:lstStyle>
            <a:lvl1pPr>
              <a:defRPr b="0" i="0">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3546442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F02DED-9475-9BEB-8403-A2258ECAD78A}"/>
              </a:ext>
            </a:extLst>
          </p:cNvPr>
          <p:cNvSpPr>
            <a:spLocks noGrp="1"/>
          </p:cNvSpPr>
          <p:nvPr>
            <p:ph type="title"/>
          </p:nvPr>
        </p:nvSpPr>
        <p:spPr>
          <a:xfrm>
            <a:off x="838200" y="850323"/>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7B8DC69C-3FD0-E954-1069-09CC2C195802}"/>
              </a:ext>
            </a:extLst>
          </p:cNvPr>
          <p:cNvSpPr>
            <a:spLocks noGrp="1"/>
          </p:cNvSpPr>
          <p:nvPr>
            <p:ph type="body" idx="1"/>
          </p:nvPr>
        </p:nvSpPr>
        <p:spPr>
          <a:xfrm>
            <a:off x="838200" y="2355273"/>
            <a:ext cx="10515600" cy="382169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54C3FEE4-D92E-97E7-64E8-FA44C4DCB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Segoe UI Semilight" panose="020B0402040204020203" pitchFamily="34" charset="0"/>
                <a:cs typeface="Segoe UI Semilight" panose="020B0402040204020203" pitchFamily="34" charset="0"/>
              </a:defRPr>
            </a:lvl1pPr>
          </a:lstStyle>
          <a:p>
            <a:fld id="{76E68DB2-8C78-DE4F-B103-4686A32FA171}" type="datetimeFigureOut">
              <a:rPr lang="es-ES" smtClean="0"/>
              <a:pPr/>
              <a:t>16/10/23</a:t>
            </a:fld>
            <a:endParaRPr lang="es-ES"/>
          </a:p>
        </p:txBody>
      </p:sp>
      <p:sp>
        <p:nvSpPr>
          <p:cNvPr id="5" name="Marcador de pie de página 4">
            <a:extLst>
              <a:ext uri="{FF2B5EF4-FFF2-40B4-BE49-F238E27FC236}">
                <a16:creationId xmlns:a16="http://schemas.microsoft.com/office/drawing/2014/main" id="{C9DDB8B9-46D4-6C62-29A8-9CE5895181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Segoe UI Semilight" panose="020B0402040204020203" pitchFamily="34" charset="0"/>
                <a:cs typeface="Segoe UI Semilight" panose="020B0402040204020203" pitchFamily="34" charset="0"/>
              </a:defRPr>
            </a:lvl1pPr>
          </a:lstStyle>
          <a:p>
            <a:endParaRPr lang="es-ES"/>
          </a:p>
        </p:txBody>
      </p:sp>
      <p:sp>
        <p:nvSpPr>
          <p:cNvPr id="6" name="Marcador de número de diapositiva 5">
            <a:extLst>
              <a:ext uri="{FF2B5EF4-FFF2-40B4-BE49-F238E27FC236}">
                <a16:creationId xmlns:a16="http://schemas.microsoft.com/office/drawing/2014/main" id="{A1499960-01F3-677A-D228-6282E4DCD4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Segoe UI Semilight" panose="020B0402040204020203" pitchFamily="34" charset="0"/>
                <a:cs typeface="Segoe UI Semilight" panose="020B0402040204020203" pitchFamily="34" charset="0"/>
              </a:defRPr>
            </a:lvl1pPr>
          </a:lstStyle>
          <a:p>
            <a:fld id="{DCB4A83C-FCAE-014D-9642-F434FBE6EE24}" type="slidenum">
              <a:rPr lang="es-ES" smtClean="0"/>
              <a:pPr/>
              <a:t>‹Nº›</a:t>
            </a:fld>
            <a:endParaRPr lang="es-ES"/>
          </a:p>
        </p:txBody>
      </p:sp>
    </p:spTree>
    <p:extLst>
      <p:ext uri="{BB962C8B-B14F-4D97-AF65-F5344CB8AC3E}">
        <p14:creationId xmlns:p14="http://schemas.microsoft.com/office/powerpoint/2010/main" val="60030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i="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D121B9-B720-EC3C-28CC-BCFE0FEACDBB}"/>
              </a:ext>
            </a:extLst>
          </p:cNvPr>
          <p:cNvSpPr>
            <a:spLocks noGrp="1"/>
          </p:cNvSpPr>
          <p:nvPr>
            <p:ph type="ctrTitle"/>
          </p:nvPr>
        </p:nvSpPr>
        <p:spPr>
          <a:xfrm>
            <a:off x="555812" y="2951163"/>
            <a:ext cx="5280212" cy="1307072"/>
          </a:xfrm>
        </p:spPr>
        <p:txBody>
          <a:bodyPr anchor="ctr">
            <a:normAutofit/>
          </a:bodyPr>
          <a:lstStyle/>
          <a:p>
            <a:pPr algn="l"/>
            <a:r>
              <a:rPr lang="es-ES" sz="2800" i="1" dirty="0"/>
              <a:t>Diferencias entre </a:t>
            </a:r>
            <a:br>
              <a:rPr lang="es-ES" sz="2800" i="1" dirty="0"/>
            </a:br>
            <a:r>
              <a:rPr lang="es-ES" sz="2800" i="1" dirty="0"/>
              <a:t>Insulinas Basales de 1ª y 2ª generación.</a:t>
            </a:r>
            <a:endParaRPr lang="es-ES" sz="2800" dirty="0"/>
          </a:p>
        </p:txBody>
      </p:sp>
      <p:sp>
        <p:nvSpPr>
          <p:cNvPr id="3" name="Subtítulo 2">
            <a:extLst>
              <a:ext uri="{FF2B5EF4-FFF2-40B4-BE49-F238E27FC236}">
                <a16:creationId xmlns:a16="http://schemas.microsoft.com/office/drawing/2014/main" id="{F0C040EA-5C6C-28A0-8E09-C196FD92024F}"/>
              </a:ext>
            </a:extLst>
          </p:cNvPr>
          <p:cNvSpPr>
            <a:spLocks noGrp="1"/>
          </p:cNvSpPr>
          <p:nvPr>
            <p:ph type="subTitle" idx="1"/>
          </p:nvPr>
        </p:nvSpPr>
        <p:spPr>
          <a:xfrm>
            <a:off x="555812" y="4489544"/>
            <a:ext cx="5280212" cy="754809"/>
          </a:xfrm>
        </p:spPr>
        <p:txBody>
          <a:bodyPr anchor="ctr">
            <a:normAutofit lnSpcReduction="10000"/>
          </a:bodyPr>
          <a:lstStyle/>
          <a:p>
            <a:pPr algn="l"/>
            <a:r>
              <a:rPr lang="es-ES" sz="1800" dirty="0"/>
              <a:t>Domingo Orozco Beltrán | </a:t>
            </a:r>
            <a:r>
              <a:rPr lang="es-ES" sz="1800" i="1" dirty="0"/>
              <a:t>Médico de Familia. CS Cabo Huertas Alicante. Dpto. Medicina. Universidad Miguel Hernández. </a:t>
            </a:r>
          </a:p>
        </p:txBody>
      </p:sp>
      <p:sp>
        <p:nvSpPr>
          <p:cNvPr id="4" name="Rectángulo 3">
            <a:extLst>
              <a:ext uri="{FF2B5EF4-FFF2-40B4-BE49-F238E27FC236}">
                <a16:creationId xmlns:a16="http://schemas.microsoft.com/office/drawing/2014/main" id="{01CA222E-876B-E379-5556-AACF118FE3D2}"/>
              </a:ext>
            </a:extLst>
          </p:cNvPr>
          <p:cNvSpPr/>
          <p:nvPr/>
        </p:nvSpPr>
        <p:spPr>
          <a:xfrm>
            <a:off x="3489434" y="6032938"/>
            <a:ext cx="1849821" cy="50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descr="Logotipo, nombre de la empresa&#10;&#10;Descripción generada automáticamente">
            <a:extLst>
              <a:ext uri="{FF2B5EF4-FFF2-40B4-BE49-F238E27FC236}">
                <a16:creationId xmlns:a16="http://schemas.microsoft.com/office/drawing/2014/main" id="{D0C20ED9-8192-D563-0C0B-2DDF535C197E}"/>
              </a:ext>
            </a:extLst>
          </p:cNvPr>
          <p:cNvPicPr>
            <a:picLocks noChangeAspect="1"/>
          </p:cNvPicPr>
          <p:nvPr/>
        </p:nvPicPr>
        <p:blipFill>
          <a:blip r:embed="rId3"/>
          <a:stretch>
            <a:fillRect/>
          </a:stretch>
        </p:blipFill>
        <p:spPr>
          <a:xfrm>
            <a:off x="3722669" y="5875399"/>
            <a:ext cx="1435321" cy="662035"/>
          </a:xfrm>
          <a:prstGeom prst="rect">
            <a:avLst/>
          </a:prstGeom>
        </p:spPr>
      </p:pic>
    </p:spTree>
    <p:extLst>
      <p:ext uri="{BB962C8B-B14F-4D97-AF65-F5344CB8AC3E}">
        <p14:creationId xmlns:p14="http://schemas.microsoft.com/office/powerpoint/2010/main" val="2853715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02C07C9-3613-8DD1-A447-3FD6E3F5907D}"/>
              </a:ext>
            </a:extLst>
          </p:cNvPr>
          <p:cNvSpPr/>
          <p:nvPr/>
        </p:nvSpPr>
        <p:spPr>
          <a:xfrm>
            <a:off x="1467317" y="2441499"/>
            <a:ext cx="9257366" cy="690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838200" y="758299"/>
            <a:ext cx="10515600" cy="1325563"/>
          </a:xfrm>
        </p:spPr>
        <p:txBody>
          <a:bodyPr/>
          <a:lstStyle/>
          <a:p>
            <a:r>
              <a:rPr lang="es-ES" sz="4000"/>
              <a:t>COMPARACIÓN HIPOGLUCEMIAS GRAVES </a:t>
            </a:r>
            <a:br>
              <a:rPr lang="es-ES" sz="4000"/>
            </a:br>
            <a:r>
              <a:rPr lang="es-ES" sz="3200"/>
              <a:t>THE DELIVER PROGRAMME </a:t>
            </a:r>
          </a:p>
        </p:txBody>
      </p:sp>
      <p:pic>
        <p:nvPicPr>
          <p:cNvPr id="5" name="Imagen 4"/>
          <p:cNvPicPr>
            <a:picLocks noChangeAspect="1"/>
          </p:cNvPicPr>
          <p:nvPr/>
        </p:nvPicPr>
        <p:blipFill rotWithShape="1">
          <a:blip r:embed="rId2"/>
          <a:srcRect b="17571"/>
          <a:stretch/>
        </p:blipFill>
        <p:spPr>
          <a:xfrm>
            <a:off x="2869381" y="2015512"/>
            <a:ext cx="6453235" cy="443606"/>
          </a:xfrm>
          <a:prstGeom prst="rect">
            <a:avLst/>
          </a:prstGeom>
        </p:spPr>
      </p:pic>
      <p:sp>
        <p:nvSpPr>
          <p:cNvPr id="6" name="Rectángulo 5"/>
          <p:cNvSpPr/>
          <p:nvPr/>
        </p:nvSpPr>
        <p:spPr>
          <a:xfrm>
            <a:off x="7663927" y="6541342"/>
            <a:ext cx="3703258" cy="253916"/>
          </a:xfrm>
          <a:prstGeom prst="rect">
            <a:avLst/>
          </a:prstGeom>
        </p:spPr>
        <p:txBody>
          <a:bodyPr wrap="none">
            <a:spAutoFit/>
          </a:bodyPr>
          <a:lstStyle/>
          <a:p>
            <a:r>
              <a:rPr lang="es-ES" sz="1050" err="1">
                <a:latin typeface="AdvTTeb5f0e55.I"/>
              </a:rPr>
              <a:t>Blonde</a:t>
            </a:r>
            <a:r>
              <a:rPr lang="es-ES" sz="1050">
                <a:latin typeface="AdvTTeb5f0e55.I"/>
              </a:rPr>
              <a:t> L et al. Diabetes </a:t>
            </a:r>
            <a:r>
              <a:rPr lang="es-ES" sz="1050" err="1">
                <a:latin typeface="AdvTTeb5f0e55.I"/>
              </a:rPr>
              <a:t>Obes</a:t>
            </a:r>
            <a:r>
              <a:rPr lang="es-ES" sz="1050">
                <a:latin typeface="AdvTTeb5f0e55.I"/>
              </a:rPr>
              <a:t> </a:t>
            </a:r>
            <a:r>
              <a:rPr lang="es-ES" sz="1050" err="1">
                <a:latin typeface="AdvTTeb5f0e55.I"/>
              </a:rPr>
              <a:t>Metab</a:t>
            </a:r>
            <a:r>
              <a:rPr lang="es-ES" sz="1050">
                <a:latin typeface="AdvTTeb5f0e55.I"/>
              </a:rPr>
              <a:t>. </a:t>
            </a:r>
            <a:r>
              <a:rPr lang="es-ES" sz="1050">
                <a:latin typeface="AdvTTa9c1b374"/>
              </a:rPr>
              <a:t>2021;23:1713</a:t>
            </a:r>
            <a:r>
              <a:rPr lang="es-ES" sz="1050">
                <a:latin typeface="AdvTTa9c1b374+20"/>
              </a:rPr>
              <a:t>–</a:t>
            </a:r>
            <a:r>
              <a:rPr lang="es-ES" sz="1050">
                <a:latin typeface="AdvTTa9c1b374"/>
              </a:rPr>
              <a:t>1721.</a:t>
            </a:r>
            <a:endParaRPr lang="es-ES" sz="2800"/>
          </a:p>
        </p:txBody>
      </p:sp>
      <p:pic>
        <p:nvPicPr>
          <p:cNvPr id="3" name="Imagen 2"/>
          <p:cNvPicPr>
            <a:picLocks noChangeAspect="1"/>
          </p:cNvPicPr>
          <p:nvPr/>
        </p:nvPicPr>
        <p:blipFill>
          <a:blip r:embed="rId3"/>
          <a:stretch>
            <a:fillRect/>
          </a:stretch>
        </p:blipFill>
        <p:spPr>
          <a:xfrm>
            <a:off x="1467317" y="2594952"/>
            <a:ext cx="9257365" cy="3810556"/>
          </a:xfrm>
          <a:prstGeom prst="rect">
            <a:avLst/>
          </a:prstGeom>
        </p:spPr>
      </p:pic>
      <p:sp>
        <p:nvSpPr>
          <p:cNvPr id="7" name="Elipse 6"/>
          <p:cNvSpPr/>
          <p:nvPr/>
        </p:nvSpPr>
        <p:spPr>
          <a:xfrm>
            <a:off x="10432584" y="1540179"/>
            <a:ext cx="1307690" cy="12145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b="1">
                <a:latin typeface="Segoe UI" panose="020B0502040204020203" pitchFamily="34" charset="0"/>
                <a:cs typeface="Segoe UI" panose="020B0502040204020203" pitchFamily="34" charset="0"/>
              </a:rPr>
              <a:t>REAL WORLD</a:t>
            </a:r>
          </a:p>
        </p:txBody>
      </p:sp>
    </p:spTree>
    <p:extLst>
      <p:ext uri="{BB962C8B-B14F-4D97-AF65-F5344CB8AC3E}">
        <p14:creationId xmlns:p14="http://schemas.microsoft.com/office/powerpoint/2010/main" val="3746567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717587"/>
            <a:ext cx="10515600" cy="1325563"/>
          </a:xfrm>
        </p:spPr>
        <p:txBody>
          <a:bodyPr/>
          <a:lstStyle/>
          <a:p>
            <a:r>
              <a:rPr lang="es-ES" sz="3600"/>
              <a:t>COMPARACIÓN REDUCCION HbA1c</a:t>
            </a:r>
            <a:br>
              <a:rPr lang="es-ES" sz="4000"/>
            </a:br>
            <a:r>
              <a:rPr lang="es-ES" sz="3200"/>
              <a:t>THE DELIVER PROGRAMME </a:t>
            </a:r>
          </a:p>
        </p:txBody>
      </p:sp>
      <p:sp>
        <p:nvSpPr>
          <p:cNvPr id="6" name="Rectángulo 5"/>
          <p:cNvSpPr/>
          <p:nvPr/>
        </p:nvSpPr>
        <p:spPr>
          <a:xfrm>
            <a:off x="7690949" y="6384238"/>
            <a:ext cx="3371436" cy="253916"/>
          </a:xfrm>
          <a:prstGeom prst="rect">
            <a:avLst/>
          </a:prstGeom>
        </p:spPr>
        <p:txBody>
          <a:bodyPr wrap="none">
            <a:spAutoFit/>
          </a:bodyPr>
          <a:lstStyle/>
          <a:p>
            <a:pPr algn="r"/>
            <a:r>
              <a:rPr lang="es-ES" sz="1050" err="1">
                <a:latin typeface="AdvTTeb5f0e55.I"/>
              </a:rPr>
              <a:t>Blonde</a:t>
            </a:r>
            <a:r>
              <a:rPr lang="es-ES" sz="1050">
                <a:latin typeface="AdvTTeb5f0e55.I"/>
              </a:rPr>
              <a:t> L et al. Diabetes </a:t>
            </a:r>
            <a:r>
              <a:rPr lang="es-ES" sz="1050" err="1">
                <a:latin typeface="AdvTTeb5f0e55.I"/>
              </a:rPr>
              <a:t>Obes</a:t>
            </a:r>
            <a:r>
              <a:rPr lang="es-ES" sz="1050">
                <a:latin typeface="AdvTTeb5f0e55.I"/>
              </a:rPr>
              <a:t> </a:t>
            </a:r>
            <a:r>
              <a:rPr lang="es-ES" sz="1050" err="1">
                <a:latin typeface="AdvTTeb5f0e55.I"/>
              </a:rPr>
              <a:t>Metab</a:t>
            </a:r>
            <a:r>
              <a:rPr lang="es-ES" sz="1050">
                <a:latin typeface="AdvTTeb5f0e55.I"/>
              </a:rPr>
              <a:t>. </a:t>
            </a:r>
            <a:r>
              <a:rPr lang="es-ES" sz="1050">
                <a:latin typeface="AdvTTa9c1b374"/>
              </a:rPr>
              <a:t>2021;23:1713</a:t>
            </a:r>
            <a:r>
              <a:rPr lang="es-ES" sz="1050">
                <a:latin typeface="AdvTTa9c1b374+20"/>
              </a:rPr>
              <a:t>–</a:t>
            </a:r>
            <a:r>
              <a:rPr lang="es-ES" sz="1050">
                <a:latin typeface="AdvTTa9c1b374"/>
              </a:rPr>
              <a:t>1721.</a:t>
            </a:r>
            <a:endParaRPr lang="es-ES" sz="2800"/>
          </a:p>
        </p:txBody>
      </p:sp>
      <p:pic>
        <p:nvPicPr>
          <p:cNvPr id="3" name="Imagen 2"/>
          <p:cNvPicPr>
            <a:picLocks noChangeAspect="1"/>
          </p:cNvPicPr>
          <p:nvPr/>
        </p:nvPicPr>
        <p:blipFill>
          <a:blip r:embed="rId2"/>
          <a:stretch>
            <a:fillRect/>
          </a:stretch>
        </p:blipFill>
        <p:spPr>
          <a:xfrm>
            <a:off x="1224028" y="2043150"/>
            <a:ext cx="9743943" cy="4230109"/>
          </a:xfrm>
          <a:prstGeom prst="rect">
            <a:avLst/>
          </a:prstGeom>
        </p:spPr>
      </p:pic>
      <p:sp>
        <p:nvSpPr>
          <p:cNvPr id="7" name="Elipse 6"/>
          <p:cNvSpPr/>
          <p:nvPr/>
        </p:nvSpPr>
        <p:spPr>
          <a:xfrm>
            <a:off x="10500852" y="717587"/>
            <a:ext cx="1307690" cy="12145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b="1">
                <a:latin typeface="Segoe UI" panose="020B0502040204020203" pitchFamily="34" charset="0"/>
                <a:cs typeface="Segoe UI" panose="020B0502040204020203" pitchFamily="34" charset="0"/>
              </a:rPr>
              <a:t>REAL WORLD</a:t>
            </a:r>
          </a:p>
        </p:txBody>
      </p:sp>
    </p:spTree>
    <p:extLst>
      <p:ext uri="{BB962C8B-B14F-4D97-AF65-F5344CB8AC3E}">
        <p14:creationId xmlns:p14="http://schemas.microsoft.com/office/powerpoint/2010/main" val="2275018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868252"/>
            <a:ext cx="10515600" cy="1325563"/>
          </a:xfrm>
        </p:spPr>
        <p:txBody>
          <a:bodyPr>
            <a:normAutofit/>
          </a:bodyPr>
          <a:lstStyle/>
          <a:p>
            <a:r>
              <a:rPr lang="es-ES" sz="3600"/>
              <a:t>Conclusiones del Programa de Estudios DELIVER – DM2 – REAL WORLD</a:t>
            </a:r>
          </a:p>
        </p:txBody>
      </p:sp>
      <p:sp>
        <p:nvSpPr>
          <p:cNvPr id="3" name="Marcador de contenido 2"/>
          <p:cNvSpPr>
            <a:spLocks noGrp="1"/>
          </p:cNvSpPr>
          <p:nvPr>
            <p:ph idx="1"/>
          </p:nvPr>
        </p:nvSpPr>
        <p:spPr>
          <a:xfrm>
            <a:off x="1386854" y="2635782"/>
            <a:ext cx="9418291" cy="3821690"/>
          </a:xfrm>
        </p:spPr>
        <p:txBody>
          <a:bodyPr>
            <a:noAutofit/>
          </a:bodyPr>
          <a:lstStyle/>
          <a:p>
            <a:r>
              <a:rPr lang="es-ES" sz="2000" dirty="0"/>
              <a:t>Estudio realizado en condiciones reales de práctica clínica.</a:t>
            </a:r>
          </a:p>
          <a:p>
            <a:r>
              <a:rPr lang="es-ES" sz="2000" dirty="0"/>
              <a:t>En pacientes que modifican su régimen de insulina se observa similar eficacia en la reducción de HbA1c comparando GLA300 vs GLA100 con un riesgo más bajo de Hipoglucemias. Estos resultados son extensibles a los pacientes más mayores o con alto riesgo de hipoglucemia.</a:t>
            </a:r>
          </a:p>
          <a:p>
            <a:r>
              <a:rPr lang="es-ES" sz="2000" dirty="0"/>
              <a:t>En pacientes que inician tratamiento con insulina se observa una mayor eficacia en la reducción de HbA1c comparando GLA300 vs GLA100 con un riesgo de hipoglucemias menor a los 3 meses y similar a los 6 meses.</a:t>
            </a:r>
          </a:p>
          <a:p>
            <a:endParaRPr lang="es-ES" sz="2000" dirty="0"/>
          </a:p>
        </p:txBody>
      </p:sp>
    </p:spTree>
    <p:extLst>
      <p:ext uri="{BB962C8B-B14F-4D97-AF65-F5344CB8AC3E}">
        <p14:creationId xmlns:p14="http://schemas.microsoft.com/office/powerpoint/2010/main" val="2282457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98269"/>
            <a:ext cx="10515600" cy="1325563"/>
          </a:xfrm>
        </p:spPr>
        <p:txBody>
          <a:bodyPr>
            <a:noAutofit/>
          </a:bodyPr>
          <a:lstStyle/>
          <a:p>
            <a:r>
              <a:rPr lang="en-US" sz="2000"/>
              <a:t>Real-World Persistence, Adherence, Hypoglycemia, and Health Care Resource Utilization in People With Type 2 Diabetes Who Continued With the Second-Generation Basal Insulin Analog Insulin </a:t>
            </a:r>
            <a:r>
              <a:rPr lang="en-US" sz="2000" err="1"/>
              <a:t>Glargine</a:t>
            </a:r>
            <a:r>
              <a:rPr lang="en-US" sz="2000"/>
              <a:t> 300 Units/mL or Switched to a First-Generation Basal Insulin (Insulin </a:t>
            </a:r>
            <a:r>
              <a:rPr lang="en-US" sz="2000" err="1"/>
              <a:t>Glargine</a:t>
            </a:r>
            <a:r>
              <a:rPr lang="en-US" sz="2000"/>
              <a:t> 100 Units/mL or </a:t>
            </a:r>
            <a:r>
              <a:rPr lang="en-US" sz="2000" err="1"/>
              <a:t>Detemir</a:t>
            </a:r>
            <a:r>
              <a:rPr lang="en-US" sz="2000"/>
              <a:t> 100)</a:t>
            </a:r>
          </a:p>
        </p:txBody>
      </p:sp>
      <p:sp>
        <p:nvSpPr>
          <p:cNvPr id="6" name="Rectángulo 5"/>
          <p:cNvSpPr/>
          <p:nvPr/>
        </p:nvSpPr>
        <p:spPr>
          <a:xfrm>
            <a:off x="7565315" y="6373263"/>
            <a:ext cx="3512500" cy="253916"/>
          </a:xfrm>
          <a:prstGeom prst="rect">
            <a:avLst/>
          </a:prstGeom>
        </p:spPr>
        <p:txBody>
          <a:bodyPr wrap="none">
            <a:spAutoFit/>
          </a:bodyPr>
          <a:lstStyle/>
          <a:p>
            <a:pPr algn="r"/>
            <a:r>
              <a:rPr lang="es-ES" sz="1050" err="1"/>
              <a:t>Edelman</a:t>
            </a:r>
            <a:r>
              <a:rPr lang="es-ES" sz="1050"/>
              <a:t> S, et al. </a:t>
            </a:r>
            <a:r>
              <a:rPr lang="es-ES" sz="1050" err="1"/>
              <a:t>Clin</a:t>
            </a:r>
            <a:r>
              <a:rPr lang="es-ES" sz="1050"/>
              <a:t> Diabetes. 2023 Summer;41(3):425-434. </a:t>
            </a:r>
            <a:endParaRPr lang="es-ES" sz="2800"/>
          </a:p>
        </p:txBody>
      </p:sp>
      <p:pic>
        <p:nvPicPr>
          <p:cNvPr id="4" name="Imagen 3"/>
          <p:cNvPicPr>
            <a:picLocks noChangeAspect="1"/>
          </p:cNvPicPr>
          <p:nvPr/>
        </p:nvPicPr>
        <p:blipFill>
          <a:blip r:embed="rId2"/>
          <a:stretch>
            <a:fillRect/>
          </a:stretch>
        </p:blipFill>
        <p:spPr>
          <a:xfrm>
            <a:off x="1259339" y="2339788"/>
            <a:ext cx="9673322" cy="3817519"/>
          </a:xfrm>
          <a:prstGeom prst="rect">
            <a:avLst/>
          </a:prstGeom>
        </p:spPr>
      </p:pic>
      <p:sp>
        <p:nvSpPr>
          <p:cNvPr id="7" name="Elipse 6"/>
          <p:cNvSpPr/>
          <p:nvPr/>
        </p:nvSpPr>
        <p:spPr>
          <a:xfrm>
            <a:off x="10522582" y="1732496"/>
            <a:ext cx="1307690" cy="12145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b="1">
                <a:latin typeface="Segoe UI" panose="020B0502040204020203" pitchFamily="34" charset="0"/>
                <a:cs typeface="Segoe UI" panose="020B0502040204020203" pitchFamily="34" charset="0"/>
              </a:rPr>
              <a:t>REAL WORLD</a:t>
            </a:r>
          </a:p>
        </p:txBody>
      </p:sp>
    </p:spTree>
    <p:extLst>
      <p:ext uri="{BB962C8B-B14F-4D97-AF65-F5344CB8AC3E}">
        <p14:creationId xmlns:p14="http://schemas.microsoft.com/office/powerpoint/2010/main" val="3951829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03314"/>
            <a:ext cx="10515600" cy="1325563"/>
          </a:xfrm>
        </p:spPr>
        <p:txBody>
          <a:bodyPr>
            <a:noAutofit/>
          </a:bodyPr>
          <a:lstStyle/>
          <a:p>
            <a:r>
              <a:rPr lang="en-US" sz="2000"/>
              <a:t>Real-World Persistence, Adherence, Hypoglycemia, and Health Care Resource Utilization in People With Type 2 Diabetes Who Continued With the Second-Generation Basal Insulin Analog Insulin </a:t>
            </a:r>
            <a:r>
              <a:rPr lang="en-US" sz="2000" err="1"/>
              <a:t>Glargine</a:t>
            </a:r>
            <a:r>
              <a:rPr lang="en-US" sz="2000"/>
              <a:t> 300 Units/mL or Switched to a First-Generation Basal Insulin (Insulin </a:t>
            </a:r>
            <a:r>
              <a:rPr lang="en-US" sz="2000" err="1"/>
              <a:t>Glargine</a:t>
            </a:r>
            <a:r>
              <a:rPr lang="en-US" sz="2000"/>
              <a:t> 100 Units/mL or </a:t>
            </a:r>
            <a:r>
              <a:rPr lang="en-US" sz="2000" err="1"/>
              <a:t>Detemir</a:t>
            </a:r>
            <a:r>
              <a:rPr lang="en-US" sz="2000"/>
              <a:t> 100)</a:t>
            </a:r>
          </a:p>
        </p:txBody>
      </p:sp>
      <p:sp>
        <p:nvSpPr>
          <p:cNvPr id="6" name="Rectángulo 5"/>
          <p:cNvSpPr/>
          <p:nvPr/>
        </p:nvSpPr>
        <p:spPr>
          <a:xfrm>
            <a:off x="7520491" y="6302462"/>
            <a:ext cx="3512500" cy="253916"/>
          </a:xfrm>
          <a:prstGeom prst="rect">
            <a:avLst/>
          </a:prstGeom>
        </p:spPr>
        <p:txBody>
          <a:bodyPr wrap="none">
            <a:spAutoFit/>
          </a:bodyPr>
          <a:lstStyle/>
          <a:p>
            <a:pPr algn="r"/>
            <a:r>
              <a:rPr lang="es-ES" sz="1050" err="1"/>
              <a:t>Edelman</a:t>
            </a:r>
            <a:r>
              <a:rPr lang="es-ES" sz="1050"/>
              <a:t> S, et al. </a:t>
            </a:r>
            <a:r>
              <a:rPr lang="es-ES" sz="1050" err="1"/>
              <a:t>Clin</a:t>
            </a:r>
            <a:r>
              <a:rPr lang="es-ES" sz="1050"/>
              <a:t> Diabetes. 2023 Summer;41(3):425-434. </a:t>
            </a:r>
            <a:endParaRPr lang="es-ES" sz="2800"/>
          </a:p>
        </p:txBody>
      </p:sp>
      <p:pic>
        <p:nvPicPr>
          <p:cNvPr id="3" name="Imagen 2"/>
          <p:cNvPicPr>
            <a:picLocks noChangeAspect="1"/>
          </p:cNvPicPr>
          <p:nvPr/>
        </p:nvPicPr>
        <p:blipFill>
          <a:blip r:embed="rId2"/>
          <a:stretch>
            <a:fillRect/>
          </a:stretch>
        </p:blipFill>
        <p:spPr>
          <a:xfrm>
            <a:off x="1289005" y="2503874"/>
            <a:ext cx="9613989" cy="3662471"/>
          </a:xfrm>
          <a:prstGeom prst="rect">
            <a:avLst/>
          </a:prstGeom>
        </p:spPr>
      </p:pic>
      <p:sp>
        <p:nvSpPr>
          <p:cNvPr id="4" name="Elipse 3">
            <a:extLst>
              <a:ext uri="{FF2B5EF4-FFF2-40B4-BE49-F238E27FC236}">
                <a16:creationId xmlns:a16="http://schemas.microsoft.com/office/drawing/2014/main" id="{C7299350-734A-05D3-7EEC-9A17CB090994}"/>
              </a:ext>
            </a:extLst>
          </p:cNvPr>
          <p:cNvSpPr/>
          <p:nvPr/>
        </p:nvSpPr>
        <p:spPr>
          <a:xfrm>
            <a:off x="10522582" y="1732496"/>
            <a:ext cx="1307690" cy="12145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b="1">
                <a:latin typeface="Segoe UI" panose="020B0502040204020203" pitchFamily="34" charset="0"/>
                <a:cs typeface="Segoe UI" panose="020B0502040204020203" pitchFamily="34" charset="0"/>
              </a:rPr>
              <a:t>REAL WORLD</a:t>
            </a:r>
          </a:p>
        </p:txBody>
      </p:sp>
    </p:spTree>
    <p:extLst>
      <p:ext uri="{BB962C8B-B14F-4D97-AF65-F5344CB8AC3E}">
        <p14:creationId xmlns:p14="http://schemas.microsoft.com/office/powerpoint/2010/main" val="1856586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94509"/>
            <a:ext cx="10515600" cy="1325563"/>
          </a:xfrm>
        </p:spPr>
        <p:txBody>
          <a:bodyPr>
            <a:noAutofit/>
          </a:bodyPr>
          <a:lstStyle/>
          <a:p>
            <a:r>
              <a:rPr lang="en-US" sz="2000"/>
              <a:t>Real-World Persistence, Adherence, Hypoglycemia, and Health Care Resource Utilization in People With Type 2 Diabetes Who Continued With the Second-Generation Basal Insulin Analog Insulin </a:t>
            </a:r>
            <a:r>
              <a:rPr lang="en-US" sz="2000" err="1"/>
              <a:t>Glargine</a:t>
            </a:r>
            <a:r>
              <a:rPr lang="en-US" sz="2000"/>
              <a:t> 300 Units/mL or Switched to a First-Generation Basal Insulin (Insulin </a:t>
            </a:r>
            <a:r>
              <a:rPr lang="en-US" sz="2000" err="1"/>
              <a:t>Glargine</a:t>
            </a:r>
            <a:r>
              <a:rPr lang="en-US" sz="2000"/>
              <a:t> 100 Units/mL or </a:t>
            </a:r>
            <a:r>
              <a:rPr lang="en-US" sz="2000" err="1"/>
              <a:t>Detemir</a:t>
            </a:r>
            <a:r>
              <a:rPr lang="en-US" sz="2000"/>
              <a:t> 100)</a:t>
            </a:r>
          </a:p>
        </p:txBody>
      </p:sp>
      <p:sp>
        <p:nvSpPr>
          <p:cNvPr id="6" name="Rectángulo 5"/>
          <p:cNvSpPr/>
          <p:nvPr/>
        </p:nvSpPr>
        <p:spPr>
          <a:xfrm>
            <a:off x="7477861" y="6487551"/>
            <a:ext cx="3512500" cy="253916"/>
          </a:xfrm>
          <a:prstGeom prst="rect">
            <a:avLst/>
          </a:prstGeom>
        </p:spPr>
        <p:txBody>
          <a:bodyPr wrap="none">
            <a:spAutoFit/>
          </a:bodyPr>
          <a:lstStyle/>
          <a:p>
            <a:pPr algn="r"/>
            <a:r>
              <a:rPr lang="es-ES" sz="1050" err="1"/>
              <a:t>Edelman</a:t>
            </a:r>
            <a:r>
              <a:rPr lang="es-ES" sz="1050"/>
              <a:t> S, et al. </a:t>
            </a:r>
            <a:r>
              <a:rPr lang="es-ES" sz="1050" err="1"/>
              <a:t>Clin</a:t>
            </a:r>
            <a:r>
              <a:rPr lang="es-ES" sz="1050"/>
              <a:t> Diabetes. 2023 Summer;41(3):425-434. </a:t>
            </a:r>
            <a:endParaRPr lang="es-ES" sz="2800"/>
          </a:p>
        </p:txBody>
      </p:sp>
      <p:pic>
        <p:nvPicPr>
          <p:cNvPr id="4" name="Imagen 3"/>
          <p:cNvPicPr>
            <a:picLocks noChangeAspect="1"/>
          </p:cNvPicPr>
          <p:nvPr/>
        </p:nvPicPr>
        <p:blipFill>
          <a:blip r:embed="rId2"/>
          <a:stretch>
            <a:fillRect/>
          </a:stretch>
        </p:blipFill>
        <p:spPr>
          <a:xfrm>
            <a:off x="1340406" y="2289297"/>
            <a:ext cx="9511187" cy="4082819"/>
          </a:xfrm>
          <a:prstGeom prst="rect">
            <a:avLst/>
          </a:prstGeom>
        </p:spPr>
      </p:pic>
      <p:sp>
        <p:nvSpPr>
          <p:cNvPr id="3" name="Elipse 2">
            <a:extLst>
              <a:ext uri="{FF2B5EF4-FFF2-40B4-BE49-F238E27FC236}">
                <a16:creationId xmlns:a16="http://schemas.microsoft.com/office/drawing/2014/main" id="{B5F64191-CD56-842F-F945-BE19CBEFFFC9}"/>
              </a:ext>
            </a:extLst>
          </p:cNvPr>
          <p:cNvSpPr/>
          <p:nvPr/>
        </p:nvSpPr>
        <p:spPr>
          <a:xfrm>
            <a:off x="10522582" y="1732496"/>
            <a:ext cx="1307690" cy="12145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b="1">
                <a:latin typeface="Segoe UI" panose="020B0502040204020203" pitchFamily="34" charset="0"/>
                <a:cs typeface="Segoe UI" panose="020B0502040204020203" pitchFamily="34" charset="0"/>
              </a:rPr>
              <a:t>REAL WORLD</a:t>
            </a:r>
          </a:p>
        </p:txBody>
      </p:sp>
      <p:sp>
        <p:nvSpPr>
          <p:cNvPr id="5" name="CuadroTexto 4"/>
          <p:cNvSpPr txBox="1"/>
          <p:nvPr/>
        </p:nvSpPr>
        <p:spPr>
          <a:xfrm rot="16200000">
            <a:off x="470713" y="4125797"/>
            <a:ext cx="2016386" cy="276999"/>
          </a:xfrm>
          <a:prstGeom prst="rect">
            <a:avLst/>
          </a:prstGeom>
          <a:noFill/>
        </p:spPr>
        <p:txBody>
          <a:bodyPr wrap="none" rtlCol="0">
            <a:spAutoFit/>
          </a:bodyPr>
          <a:lstStyle/>
          <a:p>
            <a:r>
              <a:rPr lang="es-ES" sz="1200" b="1" dirty="0" err="1"/>
              <a:t>Emergency</a:t>
            </a:r>
            <a:r>
              <a:rPr lang="es-ES" sz="1200" b="1" dirty="0"/>
              <a:t> </a:t>
            </a:r>
            <a:r>
              <a:rPr lang="es-ES" sz="1200" b="1" dirty="0" err="1"/>
              <a:t>Department</a:t>
            </a:r>
            <a:r>
              <a:rPr lang="es-ES" sz="1200" b="1" dirty="0"/>
              <a:t> </a:t>
            </a:r>
            <a:r>
              <a:rPr lang="es-ES" sz="1200" b="1" dirty="0" err="1"/>
              <a:t>vsits</a:t>
            </a:r>
            <a:endParaRPr lang="es-ES" sz="1200" b="1" dirty="0"/>
          </a:p>
        </p:txBody>
      </p:sp>
    </p:spTree>
    <p:extLst>
      <p:ext uri="{BB962C8B-B14F-4D97-AF65-F5344CB8AC3E}">
        <p14:creationId xmlns:p14="http://schemas.microsoft.com/office/powerpoint/2010/main" val="3708332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a:t>Conclusiones del Estudio</a:t>
            </a:r>
            <a:br>
              <a:rPr lang="es-ES" sz="3600"/>
            </a:br>
            <a:r>
              <a:rPr lang="es-ES" sz="3600"/>
              <a:t> SWITCH– DM2 – REAL WORLD</a:t>
            </a:r>
          </a:p>
        </p:txBody>
      </p:sp>
      <p:sp>
        <p:nvSpPr>
          <p:cNvPr id="3" name="Marcador de contenido 2"/>
          <p:cNvSpPr>
            <a:spLocks noGrp="1"/>
          </p:cNvSpPr>
          <p:nvPr>
            <p:ph idx="1"/>
          </p:nvPr>
        </p:nvSpPr>
        <p:spPr>
          <a:xfrm>
            <a:off x="2086102" y="2635782"/>
            <a:ext cx="8019796" cy="3821690"/>
          </a:xfrm>
        </p:spPr>
        <p:txBody>
          <a:bodyPr>
            <a:noAutofit/>
          </a:bodyPr>
          <a:lstStyle/>
          <a:p>
            <a:pPr marL="0" indent="0">
              <a:buNone/>
            </a:pPr>
            <a:r>
              <a:rPr lang="es-ES" b="1">
                <a:latin typeface="Segoe UI Semibold" panose="020B0502040204020203" pitchFamily="34" charset="0"/>
                <a:cs typeface="Segoe UI Semibold" panose="020B0502040204020203" pitchFamily="34" charset="0"/>
              </a:rPr>
              <a:t>Continuar utilizando Glargina-300 se asoció con:</a:t>
            </a:r>
          </a:p>
          <a:p>
            <a:pPr lvl="1"/>
            <a:r>
              <a:rPr lang="es-ES"/>
              <a:t>Menos riesgo de abandono terapéutico</a:t>
            </a:r>
          </a:p>
          <a:p>
            <a:pPr lvl="1"/>
            <a:r>
              <a:rPr lang="es-ES"/>
              <a:t>Menor uso de urgencias hospitalarias</a:t>
            </a:r>
          </a:p>
          <a:p>
            <a:pPr lvl="1"/>
            <a:r>
              <a:rPr lang="es-ES"/>
              <a:t>Menor tasa de hipoglucemias</a:t>
            </a:r>
          </a:p>
        </p:txBody>
      </p:sp>
    </p:spTree>
    <p:extLst>
      <p:ext uri="{BB962C8B-B14F-4D97-AF65-F5344CB8AC3E}">
        <p14:creationId xmlns:p14="http://schemas.microsoft.com/office/powerpoint/2010/main" val="3847873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a:t>CONCLUSIONES</a:t>
            </a:r>
          </a:p>
        </p:txBody>
      </p:sp>
      <p:sp>
        <p:nvSpPr>
          <p:cNvPr id="3" name="Marcador de contenido 2"/>
          <p:cNvSpPr>
            <a:spLocks noGrp="1"/>
          </p:cNvSpPr>
          <p:nvPr>
            <p:ph idx="1"/>
          </p:nvPr>
        </p:nvSpPr>
        <p:spPr>
          <a:xfrm>
            <a:off x="1941762" y="2289890"/>
            <a:ext cx="8367650" cy="2805795"/>
          </a:xfrm>
        </p:spPr>
        <p:txBody>
          <a:bodyPr>
            <a:noAutofit/>
          </a:bodyPr>
          <a:lstStyle/>
          <a:p>
            <a:pPr marL="0" indent="0">
              <a:buNone/>
            </a:pPr>
            <a:r>
              <a:rPr lang="es-ES" sz="2000" dirty="0"/>
              <a:t>Las </a:t>
            </a:r>
            <a:r>
              <a:rPr lang="es-ES" sz="2000" b="1" dirty="0"/>
              <a:t>insulinas de segunda generación </a:t>
            </a:r>
            <a:r>
              <a:rPr lang="es-ES" sz="2000" dirty="0"/>
              <a:t>(GLA300) presentan respecto a las de primera generación la siguientes diferencias clínicas:</a:t>
            </a:r>
          </a:p>
          <a:p>
            <a:r>
              <a:rPr lang="es-ES" sz="2000" dirty="0"/>
              <a:t>Similar eficacia en la reducción de HbA1c.</a:t>
            </a:r>
          </a:p>
          <a:p>
            <a:r>
              <a:rPr lang="es-ES" sz="2000" dirty="0"/>
              <a:t>Un riesgo más bajo de Hipoglucemias. Estos resultados son extensibles a los pacientes más mayores o con alto riesgo de hipoglucemia.</a:t>
            </a:r>
          </a:p>
          <a:p>
            <a:r>
              <a:rPr lang="es-ES" sz="2000" dirty="0"/>
              <a:t>Menor </a:t>
            </a:r>
            <a:r>
              <a:rPr lang="es-ES" sz="2000"/>
              <a:t>tasa de urgencias </a:t>
            </a:r>
            <a:r>
              <a:rPr lang="es-ES" sz="2000" dirty="0"/>
              <a:t>hospitalarias</a:t>
            </a:r>
          </a:p>
          <a:p>
            <a:r>
              <a:rPr lang="es-ES" sz="2000" dirty="0"/>
              <a:t>Menor tasa de abandono terapéutico</a:t>
            </a:r>
          </a:p>
          <a:p>
            <a:endParaRPr lang="es-ES" sz="2000" dirty="0"/>
          </a:p>
        </p:txBody>
      </p:sp>
    </p:spTree>
    <p:extLst>
      <p:ext uri="{BB962C8B-B14F-4D97-AF65-F5344CB8AC3E}">
        <p14:creationId xmlns:p14="http://schemas.microsoft.com/office/powerpoint/2010/main" val="2797496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4CF9919A-F30F-D09F-6CA1-2BA56E710656}"/>
              </a:ext>
            </a:extLst>
          </p:cNvPr>
          <p:cNvSpPr txBox="1">
            <a:spLocks/>
          </p:cNvSpPr>
          <p:nvPr/>
        </p:nvSpPr>
        <p:spPr>
          <a:xfrm>
            <a:off x="838200" y="3940721"/>
            <a:ext cx="10515600" cy="10350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2100" b="1" dirty="0">
                <a:solidFill>
                  <a:schemeClr val="bg1"/>
                </a:solidFill>
              </a:rPr>
              <a:t>Prof. Domingo Orozco Beltrán </a:t>
            </a:r>
          </a:p>
          <a:p>
            <a:pPr marL="0" indent="0" algn="ctr">
              <a:buNone/>
            </a:pPr>
            <a:r>
              <a:rPr lang="es-ES" sz="2100" b="1" dirty="0" err="1">
                <a:solidFill>
                  <a:schemeClr val="bg1"/>
                </a:solidFill>
              </a:rPr>
              <a:t>dorozco@umh.es</a:t>
            </a:r>
            <a:endParaRPr lang="es-ES" sz="2100" b="1" dirty="0">
              <a:solidFill>
                <a:schemeClr val="bg1"/>
              </a:solidFill>
            </a:endParaRPr>
          </a:p>
          <a:p>
            <a:pPr marL="0" indent="0" algn="ctr">
              <a:buFont typeface="Arial" panose="020B0604020202020204" pitchFamily="34" charset="0"/>
              <a:buNone/>
            </a:pPr>
            <a:endParaRPr lang="es-ES" sz="2000" b="1" dirty="0">
              <a:solidFill>
                <a:schemeClr val="bg1"/>
              </a:solidFill>
            </a:endParaRPr>
          </a:p>
        </p:txBody>
      </p:sp>
    </p:spTree>
    <p:extLst>
      <p:ext uri="{BB962C8B-B14F-4D97-AF65-F5344CB8AC3E}">
        <p14:creationId xmlns:p14="http://schemas.microsoft.com/office/powerpoint/2010/main" val="185307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1D165-23A7-4294-EDF3-6ABCFC9DC06D}"/>
              </a:ext>
            </a:extLst>
          </p:cNvPr>
          <p:cNvSpPr>
            <a:spLocks noGrp="1"/>
          </p:cNvSpPr>
          <p:nvPr>
            <p:ph type="title"/>
          </p:nvPr>
        </p:nvSpPr>
        <p:spPr>
          <a:xfrm>
            <a:off x="142092" y="1917470"/>
            <a:ext cx="2195052" cy="3574023"/>
          </a:xfrm>
        </p:spPr>
        <p:txBody>
          <a:bodyPr>
            <a:noAutofit/>
          </a:bodyPr>
          <a:lstStyle/>
          <a:p>
            <a:r>
              <a:rPr lang="es-ES" sz="2400" dirty="0"/>
              <a:t>HITOS </a:t>
            </a:r>
            <a:br>
              <a:rPr lang="es-ES" sz="2400" dirty="0"/>
            </a:br>
            <a:r>
              <a:rPr lang="es-ES" sz="1800" dirty="0"/>
              <a:t>EN EL DESARROLLO</a:t>
            </a:r>
            <a:br>
              <a:rPr lang="es-ES" sz="1800" dirty="0"/>
            </a:br>
            <a:r>
              <a:rPr lang="es-ES" sz="1800" dirty="0"/>
              <a:t>DE LAS </a:t>
            </a:r>
            <a:r>
              <a:rPr lang="es-ES" sz="2400" dirty="0"/>
              <a:t>INSULINAS </a:t>
            </a:r>
            <a:r>
              <a:rPr lang="es-ES" sz="1800" dirty="0"/>
              <a:t>DURANTE</a:t>
            </a:r>
            <a:r>
              <a:rPr lang="es-ES" sz="2400" dirty="0"/>
              <a:t> </a:t>
            </a:r>
            <a:br>
              <a:rPr lang="es-ES" sz="2400" dirty="0"/>
            </a:br>
            <a:r>
              <a:rPr lang="es-ES" sz="2400" dirty="0"/>
              <a:t>100 </a:t>
            </a:r>
            <a:r>
              <a:rPr lang="es-ES" sz="1800" dirty="0"/>
              <a:t>AÑOS</a:t>
            </a:r>
            <a:endParaRPr lang="es-ES" sz="2400" dirty="0"/>
          </a:p>
        </p:txBody>
      </p:sp>
      <p:pic>
        <p:nvPicPr>
          <p:cNvPr id="7" name="Imagen 6"/>
          <p:cNvPicPr>
            <a:picLocks noChangeAspect="1"/>
          </p:cNvPicPr>
          <p:nvPr/>
        </p:nvPicPr>
        <p:blipFill>
          <a:blip r:embed="rId2"/>
          <a:stretch>
            <a:fillRect/>
          </a:stretch>
        </p:blipFill>
        <p:spPr>
          <a:xfrm>
            <a:off x="2446599" y="886110"/>
            <a:ext cx="9071659" cy="5849539"/>
          </a:xfrm>
          <a:prstGeom prst="rect">
            <a:avLst/>
          </a:prstGeom>
        </p:spPr>
      </p:pic>
      <p:sp>
        <p:nvSpPr>
          <p:cNvPr id="8" name="Elipse 7"/>
          <p:cNvSpPr/>
          <p:nvPr/>
        </p:nvSpPr>
        <p:spPr>
          <a:xfrm>
            <a:off x="9445527" y="1026405"/>
            <a:ext cx="1882346" cy="17483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Segoe UI" panose="020B0502040204020203" pitchFamily="34" charset="0"/>
                <a:cs typeface="Segoe UI" panose="020B0502040204020203" pitchFamily="34" charset="0"/>
              </a:rPr>
              <a:t>100 AÑOS</a:t>
            </a:r>
          </a:p>
          <a:p>
            <a:pPr algn="ctr"/>
            <a:r>
              <a:rPr lang="es-ES" dirty="0">
                <a:latin typeface="Segoe UI" panose="020B0502040204020203" pitchFamily="34" charset="0"/>
                <a:cs typeface="Segoe UI" panose="020B0502040204020203" pitchFamily="34" charset="0"/>
              </a:rPr>
              <a:t>1922-2022</a:t>
            </a:r>
          </a:p>
        </p:txBody>
      </p:sp>
    </p:spTree>
    <p:extLst>
      <p:ext uri="{BB962C8B-B14F-4D97-AF65-F5344CB8AC3E}">
        <p14:creationId xmlns:p14="http://schemas.microsoft.com/office/powerpoint/2010/main" val="3421019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1D165-23A7-4294-EDF3-6ABCFC9DC06D}"/>
              </a:ext>
            </a:extLst>
          </p:cNvPr>
          <p:cNvSpPr>
            <a:spLocks noGrp="1"/>
          </p:cNvSpPr>
          <p:nvPr>
            <p:ph type="title"/>
          </p:nvPr>
        </p:nvSpPr>
        <p:spPr/>
        <p:txBody>
          <a:bodyPr>
            <a:normAutofit/>
          </a:bodyPr>
          <a:lstStyle/>
          <a:p>
            <a:r>
              <a:rPr lang="es-ES" sz="3600" dirty="0"/>
              <a:t>TIPOS DE INSULINAS</a:t>
            </a:r>
          </a:p>
        </p:txBody>
      </p:sp>
      <p:graphicFrame>
        <p:nvGraphicFramePr>
          <p:cNvPr id="4" name="Tabla 3"/>
          <p:cNvGraphicFramePr>
            <a:graphicFrameLocks noGrp="1"/>
          </p:cNvGraphicFramePr>
          <p:nvPr>
            <p:extLst>
              <p:ext uri="{D42A27DB-BD31-4B8C-83A1-F6EECF244321}">
                <p14:modId xmlns:p14="http://schemas.microsoft.com/office/powerpoint/2010/main" val="3444441978"/>
              </p:ext>
            </p:extLst>
          </p:nvPr>
        </p:nvGraphicFramePr>
        <p:xfrm>
          <a:off x="2094271" y="2474867"/>
          <a:ext cx="8003458" cy="2424664"/>
        </p:xfrm>
        <a:graphic>
          <a:graphicData uri="http://schemas.openxmlformats.org/drawingml/2006/table">
            <a:tbl>
              <a:tblPr firstRow="1" firstCol="1" bandRow="1">
                <a:tableStyleId>{5DA37D80-6434-44D0-A028-1B22A696006F}</a:tableStyleId>
              </a:tblPr>
              <a:tblGrid>
                <a:gridCol w="1282530">
                  <a:extLst>
                    <a:ext uri="{9D8B030D-6E8A-4147-A177-3AD203B41FA5}">
                      <a16:colId xmlns:a16="http://schemas.microsoft.com/office/drawing/2014/main" val="20000"/>
                    </a:ext>
                  </a:extLst>
                </a:gridCol>
                <a:gridCol w="1287576">
                  <a:extLst>
                    <a:ext uri="{9D8B030D-6E8A-4147-A177-3AD203B41FA5}">
                      <a16:colId xmlns:a16="http://schemas.microsoft.com/office/drawing/2014/main" val="20001"/>
                    </a:ext>
                  </a:extLst>
                </a:gridCol>
                <a:gridCol w="1573145">
                  <a:extLst>
                    <a:ext uri="{9D8B030D-6E8A-4147-A177-3AD203B41FA5}">
                      <a16:colId xmlns:a16="http://schemas.microsoft.com/office/drawing/2014/main" val="20002"/>
                    </a:ext>
                  </a:extLst>
                </a:gridCol>
                <a:gridCol w="1117044">
                  <a:extLst>
                    <a:ext uri="{9D8B030D-6E8A-4147-A177-3AD203B41FA5}">
                      <a16:colId xmlns:a16="http://schemas.microsoft.com/office/drawing/2014/main" val="20003"/>
                    </a:ext>
                  </a:extLst>
                </a:gridCol>
                <a:gridCol w="1600388">
                  <a:extLst>
                    <a:ext uri="{9D8B030D-6E8A-4147-A177-3AD203B41FA5}">
                      <a16:colId xmlns:a16="http://schemas.microsoft.com/office/drawing/2014/main" val="20004"/>
                    </a:ext>
                  </a:extLst>
                </a:gridCol>
                <a:gridCol w="1142775">
                  <a:extLst>
                    <a:ext uri="{9D8B030D-6E8A-4147-A177-3AD203B41FA5}">
                      <a16:colId xmlns:a16="http://schemas.microsoft.com/office/drawing/2014/main" val="20005"/>
                    </a:ext>
                  </a:extLst>
                </a:gridCol>
              </a:tblGrid>
              <a:tr h="319520">
                <a:tc>
                  <a:txBody>
                    <a:bodyPr/>
                    <a:lstStyle/>
                    <a:p>
                      <a:pPr>
                        <a:lnSpc>
                          <a:spcPct val="107000"/>
                        </a:lnSpc>
                        <a:spcAft>
                          <a:spcPts val="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dirty="0">
                          <a:effectLst/>
                        </a:rPr>
                        <a:t>Intermedia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algn="ctr">
                        <a:lnSpc>
                          <a:spcPct val="107000"/>
                        </a:lnSpc>
                        <a:spcAft>
                          <a:spcPts val="0"/>
                        </a:spcAft>
                      </a:pPr>
                      <a:r>
                        <a:rPr lang="es-ES" sz="1400" dirty="0">
                          <a:effectLst/>
                        </a:rPr>
                        <a:t>Prolongada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19520">
                <a:tc>
                  <a:txBody>
                    <a:bodyPr/>
                    <a:lstStyle/>
                    <a:p>
                      <a:pPr>
                        <a:lnSpc>
                          <a:spcPct val="107000"/>
                        </a:lnSpc>
                        <a:spcAft>
                          <a:spcPts val="0"/>
                        </a:spcAft>
                      </a:pPr>
                      <a:r>
                        <a:rPr lang="en-U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 sz="1400" dirty="0">
                          <a:effectLst/>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n-US" sz="1400" b="1" dirty="0">
                          <a:effectLst/>
                        </a:rPr>
                        <a:t>Primera </a:t>
                      </a:r>
                      <a:r>
                        <a:rPr lang="en-US" sz="1400" b="1" dirty="0" err="1">
                          <a:effectLst/>
                        </a:rPr>
                        <a:t>generación</a:t>
                      </a:r>
                      <a:endParaRPr lang="es-E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gridSpan="2">
                  <a:txBody>
                    <a:bodyPr/>
                    <a:lstStyle/>
                    <a:p>
                      <a:pPr algn="ctr">
                        <a:lnSpc>
                          <a:spcPct val="107000"/>
                        </a:lnSpc>
                        <a:spcAft>
                          <a:spcPts val="0"/>
                        </a:spcAft>
                      </a:pPr>
                      <a:r>
                        <a:rPr lang="en-US" sz="1400" b="1" err="1">
                          <a:effectLst/>
                        </a:rPr>
                        <a:t>Segunda</a:t>
                      </a:r>
                      <a:r>
                        <a:rPr lang="en-US" sz="1400" b="1">
                          <a:effectLst/>
                        </a:rPr>
                        <a:t> </a:t>
                      </a:r>
                      <a:r>
                        <a:rPr lang="en-US" sz="1400" b="1" err="1">
                          <a:effectLst/>
                        </a:rPr>
                        <a:t>generación</a:t>
                      </a:r>
                      <a:endParaRPr lang="es-E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extLst>
                  <a:ext uri="{0D108BD9-81ED-4DB2-BD59-A6C34878D82A}">
                    <a16:rowId xmlns:a16="http://schemas.microsoft.com/office/drawing/2014/main" val="10001"/>
                  </a:ext>
                </a:extLst>
              </a:tr>
              <a:tr h="443755">
                <a:tc>
                  <a:txBody>
                    <a:bodyPr/>
                    <a:lstStyle/>
                    <a:p>
                      <a:pPr>
                        <a:lnSpc>
                          <a:spcPct val="107000"/>
                        </a:lnSpc>
                        <a:spcAft>
                          <a:spcPts val="0"/>
                        </a:spcAft>
                      </a:pPr>
                      <a:r>
                        <a:rPr lang="en-US" sz="1400">
                          <a:effectLst/>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b="1">
                          <a:effectLst/>
                        </a:rPr>
                        <a:t>NPH Humana</a:t>
                      </a:r>
                      <a:endParaRPr lang="es-E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b="1" err="1">
                          <a:effectLst/>
                        </a:rPr>
                        <a:t>Glargina</a:t>
                      </a:r>
                      <a:r>
                        <a:rPr lang="en-US" sz="1400" b="1">
                          <a:effectLst/>
                        </a:rPr>
                        <a:t> U100</a:t>
                      </a:r>
                      <a:endParaRPr lang="es-ES" sz="1400" b="1">
                        <a:effectLst/>
                      </a:endParaRPr>
                    </a:p>
                    <a:p>
                      <a:pPr algn="ctr">
                        <a:lnSpc>
                          <a:spcPct val="107000"/>
                        </a:lnSpc>
                        <a:spcAft>
                          <a:spcPts val="0"/>
                        </a:spcAft>
                      </a:pPr>
                      <a:r>
                        <a:rPr lang="en-US" sz="1400" b="1">
                          <a:effectLst/>
                        </a:rPr>
                        <a:t>U100 </a:t>
                      </a:r>
                      <a:r>
                        <a:rPr lang="en-US" sz="1400" b="1" err="1">
                          <a:effectLst/>
                        </a:rPr>
                        <a:t>Biosimilar</a:t>
                      </a:r>
                      <a:endParaRPr lang="es-E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b="1" err="1">
                          <a:effectLst/>
                        </a:rPr>
                        <a:t>Detemir</a:t>
                      </a:r>
                      <a:endParaRPr lang="es-E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b="1" err="1">
                          <a:effectLst/>
                        </a:rPr>
                        <a:t>Glargina</a:t>
                      </a:r>
                      <a:r>
                        <a:rPr lang="en-US" sz="1400" b="1">
                          <a:effectLst/>
                        </a:rPr>
                        <a:t> U300</a:t>
                      </a:r>
                      <a:endParaRPr lang="es-E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400" b="1" err="1">
                          <a:effectLst/>
                        </a:rPr>
                        <a:t>Degludec</a:t>
                      </a:r>
                      <a:endParaRPr lang="es-E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19520">
                <a:tc>
                  <a:txBody>
                    <a:bodyPr/>
                    <a:lstStyle/>
                    <a:p>
                      <a:pPr>
                        <a:lnSpc>
                          <a:spcPct val="107000"/>
                        </a:lnSpc>
                        <a:spcAft>
                          <a:spcPts val="0"/>
                        </a:spcAft>
                      </a:pPr>
                      <a:r>
                        <a:rPr lang="en-US" sz="1400">
                          <a:effectLst/>
                        </a:rPr>
                        <a:t>Inicio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2h</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1-2h</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1-2h</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2-4h</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1-2h</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19520">
                <a:tc>
                  <a:txBody>
                    <a:bodyPr/>
                    <a:lstStyle/>
                    <a:p>
                      <a:pPr>
                        <a:lnSpc>
                          <a:spcPct val="107000"/>
                        </a:lnSpc>
                        <a:spcAft>
                          <a:spcPts val="0"/>
                        </a:spcAft>
                      </a:pPr>
                      <a:r>
                        <a:rPr lang="en-US" sz="1400">
                          <a:effectLst/>
                        </a:rPr>
                        <a:t>Pico max</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4-8h</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Sin pico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Sin pico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Sin pico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Sin pico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19520">
                <a:tc>
                  <a:txBody>
                    <a:bodyPr/>
                    <a:lstStyle/>
                    <a:p>
                      <a:pPr>
                        <a:lnSpc>
                          <a:spcPct val="107000"/>
                        </a:lnSpc>
                        <a:spcAft>
                          <a:spcPts val="0"/>
                        </a:spcAft>
                      </a:pPr>
                      <a:r>
                        <a:rPr lang="en-US" sz="1400">
                          <a:effectLst/>
                        </a:rPr>
                        <a:t>Duración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12h</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18-24h</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12-20h</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24-36h</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24-42h</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70499">
                <a:tc>
                  <a:txBody>
                    <a:bodyPr/>
                    <a:lstStyle/>
                    <a:p>
                      <a:pPr>
                        <a:lnSpc>
                          <a:spcPct val="107000"/>
                        </a:lnSpc>
                        <a:spcAft>
                          <a:spcPts val="0"/>
                        </a:spcAft>
                      </a:pPr>
                      <a:r>
                        <a:rPr lang="es-ES" sz="1400">
                          <a:effectLst/>
                        </a:rPr>
                        <a:t>Frecuencia /día</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1-2 dosis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1 dosis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1-2 dosis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1 </a:t>
                      </a:r>
                      <a:r>
                        <a:rPr lang="en-US" sz="1400" err="1">
                          <a:effectLst/>
                        </a:rPr>
                        <a:t>dosis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1 </a:t>
                      </a:r>
                      <a:r>
                        <a:rPr lang="en-US" sz="1400" err="1">
                          <a:effectLst/>
                        </a:rPr>
                        <a:t>dosis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6" name="Rectángulo 5"/>
          <p:cNvSpPr/>
          <p:nvPr/>
        </p:nvSpPr>
        <p:spPr>
          <a:xfrm>
            <a:off x="2094271" y="5047800"/>
            <a:ext cx="1354025" cy="281231"/>
          </a:xfrm>
          <a:prstGeom prst="rect">
            <a:avLst/>
          </a:prstGeom>
        </p:spPr>
        <p:txBody>
          <a:bodyPr wrap="none">
            <a:spAutoFit/>
          </a:bodyPr>
          <a:lstStyle/>
          <a:p>
            <a:pPr>
              <a:lnSpc>
                <a:spcPct val="107000"/>
              </a:lnSpc>
              <a:spcAft>
                <a:spcPts val="800"/>
              </a:spcAft>
            </a:pPr>
            <a:r>
              <a:rPr lang="es-ES" sz="1200">
                <a:latin typeface="Calibri" panose="020F0502020204030204" pitchFamily="34" charset="0"/>
                <a:ea typeface="Calibri" panose="020F0502020204030204" pitchFamily="34" charset="0"/>
                <a:cs typeface="Calibri" panose="020F0502020204030204" pitchFamily="34" charset="0"/>
              </a:rPr>
              <a:t>Elaboración propia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78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7114" y="827878"/>
            <a:ext cx="10817772" cy="1325563"/>
          </a:xfrm>
        </p:spPr>
        <p:txBody>
          <a:bodyPr>
            <a:normAutofit/>
          </a:bodyPr>
          <a:lstStyle/>
          <a:p>
            <a:r>
              <a:rPr lang="es-ES" sz="3600"/>
              <a:t>CARACTERÍSTICAS DE LA INSULINA BASAL IDEAL</a:t>
            </a:r>
          </a:p>
        </p:txBody>
      </p:sp>
      <p:sp>
        <p:nvSpPr>
          <p:cNvPr id="3" name="Marcador de contenido 2"/>
          <p:cNvSpPr>
            <a:spLocks noGrp="1"/>
          </p:cNvSpPr>
          <p:nvPr>
            <p:ph idx="1"/>
          </p:nvPr>
        </p:nvSpPr>
        <p:spPr>
          <a:xfrm>
            <a:off x="2087956" y="2153441"/>
            <a:ext cx="8016088" cy="3821690"/>
          </a:xfrm>
        </p:spPr>
        <p:txBody>
          <a:bodyPr>
            <a:noAutofit/>
          </a:bodyPr>
          <a:lstStyle/>
          <a:p>
            <a:r>
              <a:rPr lang="es-ES" sz="2000"/>
              <a:t>Muy bajo riesgo de hipoglucemia .</a:t>
            </a:r>
          </a:p>
          <a:p>
            <a:r>
              <a:rPr lang="es-ES" sz="2000"/>
              <a:t>Perfil </a:t>
            </a:r>
            <a:r>
              <a:rPr lang="es-ES" sz="2000" err="1"/>
              <a:t>farmacodinámico</a:t>
            </a:r>
            <a:r>
              <a:rPr lang="es-ES" sz="2000"/>
              <a:t> sin picos.</a:t>
            </a:r>
          </a:p>
          <a:p>
            <a:r>
              <a:rPr lang="es-ES" sz="2000"/>
              <a:t>Al menos 24 h de duración de acción. Única administración diaria.</a:t>
            </a:r>
          </a:p>
          <a:p>
            <a:r>
              <a:rPr lang="es-ES" sz="2000"/>
              <a:t>Bien tolerada, efectiva y segura tanto en DM1 como en DM2.</a:t>
            </a:r>
          </a:p>
          <a:p>
            <a:r>
              <a:rPr lang="es-ES" sz="2000"/>
              <a:t>Acción predecible sin ninguna variabilidad </a:t>
            </a:r>
            <a:r>
              <a:rPr lang="es-ES" sz="2000" err="1"/>
              <a:t>intra</a:t>
            </a:r>
            <a:r>
              <a:rPr lang="es-ES" sz="2000"/>
              <a:t> e interindividual.</a:t>
            </a:r>
          </a:p>
          <a:p>
            <a:r>
              <a:rPr lang="es-ES" sz="2000"/>
              <a:t>Bajo riesgo </a:t>
            </a:r>
            <a:r>
              <a:rPr lang="es-ES" sz="2000" err="1"/>
              <a:t>mitogénico</a:t>
            </a:r>
            <a:r>
              <a:rPr lang="es-ES" sz="2000"/>
              <a:t>.</a:t>
            </a:r>
          </a:p>
          <a:p>
            <a:r>
              <a:rPr lang="es-ES" sz="2000"/>
              <a:t>Buena calidad de vida, evitando la ganancia de peso.</a:t>
            </a:r>
          </a:p>
          <a:p>
            <a:r>
              <a:rPr lang="es-ES" sz="2000" err="1"/>
              <a:t>Empleable</a:t>
            </a:r>
            <a:r>
              <a:rPr lang="es-ES" sz="2000"/>
              <a:t> en monoterapia, en terapia bolo-basal o en combinación con otros antidiabéticos.</a:t>
            </a:r>
          </a:p>
          <a:p>
            <a:endParaRPr lang="es-ES" sz="2000"/>
          </a:p>
        </p:txBody>
      </p:sp>
    </p:spTree>
    <p:extLst>
      <p:ext uri="{BB962C8B-B14F-4D97-AF65-F5344CB8AC3E}">
        <p14:creationId xmlns:p14="http://schemas.microsoft.com/office/powerpoint/2010/main" val="37807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9235" y="758613"/>
            <a:ext cx="10515600" cy="1325563"/>
          </a:xfrm>
        </p:spPr>
        <p:txBody>
          <a:bodyPr>
            <a:normAutofit/>
          </a:bodyPr>
          <a:lstStyle/>
          <a:p>
            <a:r>
              <a:rPr lang="es-ES" sz="3600"/>
              <a:t>COMPARACIÓN REDUCCION HbA1c </a:t>
            </a:r>
            <a:br>
              <a:rPr lang="es-ES" sz="4000"/>
            </a:br>
            <a:r>
              <a:rPr lang="es-ES" sz="3200"/>
              <a:t>EDITION-2 STUDY</a:t>
            </a:r>
          </a:p>
        </p:txBody>
      </p:sp>
      <p:sp>
        <p:nvSpPr>
          <p:cNvPr id="6" name="Rectángulo 5"/>
          <p:cNvSpPr/>
          <p:nvPr/>
        </p:nvSpPr>
        <p:spPr>
          <a:xfrm>
            <a:off x="7608997" y="6500429"/>
            <a:ext cx="3207929" cy="253916"/>
          </a:xfrm>
          <a:prstGeom prst="rect">
            <a:avLst/>
          </a:prstGeom>
        </p:spPr>
        <p:txBody>
          <a:bodyPr wrap="none">
            <a:spAutoFit/>
          </a:bodyPr>
          <a:lstStyle/>
          <a:p>
            <a:pPr algn="r"/>
            <a:r>
              <a:rPr lang="es-ES" sz="1050" err="1"/>
              <a:t>Yki-Jarvinen</a:t>
            </a:r>
            <a:r>
              <a:rPr lang="es-ES" sz="1050"/>
              <a:t> H</a:t>
            </a:r>
            <a:r>
              <a:rPr lang="es-ES" sz="1050">
                <a:latin typeface="AdvTTeb5f0e55.I"/>
              </a:rPr>
              <a:t> et al. </a:t>
            </a:r>
            <a:r>
              <a:rPr lang="pt-BR" sz="1050">
                <a:latin typeface="AdvOT96952d75.I"/>
              </a:rPr>
              <a:t>Diabetes </a:t>
            </a:r>
            <a:r>
              <a:rPr lang="pt-BR" sz="1050" err="1">
                <a:latin typeface="AdvOT96952d75.I"/>
              </a:rPr>
              <a:t>Care</a:t>
            </a:r>
            <a:r>
              <a:rPr lang="pt-BR" sz="1050">
                <a:latin typeface="AdvOT96952d75.I"/>
              </a:rPr>
              <a:t> 2014;37:3235</a:t>
            </a:r>
            <a:r>
              <a:rPr lang="pt-BR" sz="1050">
                <a:latin typeface="AdvOT96952d75.I+20"/>
              </a:rPr>
              <a:t>–</a:t>
            </a:r>
            <a:r>
              <a:rPr lang="pt-BR" sz="1050">
                <a:latin typeface="AdvOT96952d75.I"/>
              </a:rPr>
              <a:t>3243 </a:t>
            </a:r>
          </a:p>
        </p:txBody>
      </p:sp>
      <p:sp>
        <p:nvSpPr>
          <p:cNvPr id="7" name="Elipse 6"/>
          <p:cNvSpPr/>
          <p:nvPr/>
        </p:nvSpPr>
        <p:spPr>
          <a:xfrm>
            <a:off x="10394308" y="785508"/>
            <a:ext cx="1307690" cy="12145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latin typeface="Segoe UI" panose="020B0502040204020203" pitchFamily="34" charset="0"/>
                <a:cs typeface="Segoe UI" panose="020B0502040204020203" pitchFamily="34" charset="0"/>
              </a:rPr>
              <a:t>ECA</a:t>
            </a:r>
          </a:p>
        </p:txBody>
      </p:sp>
      <p:pic>
        <p:nvPicPr>
          <p:cNvPr id="9" name="Imagen 8"/>
          <p:cNvPicPr>
            <a:picLocks noChangeAspect="1"/>
          </p:cNvPicPr>
          <p:nvPr/>
        </p:nvPicPr>
        <p:blipFill>
          <a:blip r:embed="rId2"/>
          <a:stretch>
            <a:fillRect/>
          </a:stretch>
        </p:blipFill>
        <p:spPr>
          <a:xfrm>
            <a:off x="1626055" y="2111071"/>
            <a:ext cx="8921960" cy="4134376"/>
          </a:xfrm>
          <a:prstGeom prst="rect">
            <a:avLst/>
          </a:prstGeom>
        </p:spPr>
      </p:pic>
    </p:spTree>
    <p:extLst>
      <p:ext uri="{BB962C8B-B14F-4D97-AF65-F5344CB8AC3E}">
        <p14:creationId xmlns:p14="http://schemas.microsoft.com/office/powerpoint/2010/main" val="1000232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73076"/>
            <a:ext cx="10515600" cy="1325563"/>
          </a:xfrm>
        </p:spPr>
        <p:txBody>
          <a:bodyPr>
            <a:normAutofit/>
          </a:bodyPr>
          <a:lstStyle/>
          <a:p>
            <a:r>
              <a:rPr lang="es-ES" sz="3600"/>
              <a:t>COMPARACIÓN HIPOGLUCEMIAS</a:t>
            </a:r>
            <a:br>
              <a:rPr lang="es-ES" sz="4000"/>
            </a:br>
            <a:r>
              <a:rPr lang="es-ES" sz="3200"/>
              <a:t>EDITION-2 STUDY</a:t>
            </a:r>
          </a:p>
        </p:txBody>
      </p:sp>
      <p:sp>
        <p:nvSpPr>
          <p:cNvPr id="6" name="Rectángulo 5"/>
          <p:cNvSpPr/>
          <p:nvPr/>
        </p:nvSpPr>
        <p:spPr>
          <a:xfrm>
            <a:off x="7303850" y="5839170"/>
            <a:ext cx="3207929" cy="253916"/>
          </a:xfrm>
          <a:prstGeom prst="rect">
            <a:avLst/>
          </a:prstGeom>
        </p:spPr>
        <p:txBody>
          <a:bodyPr wrap="none">
            <a:spAutoFit/>
          </a:bodyPr>
          <a:lstStyle/>
          <a:p>
            <a:pPr algn="r"/>
            <a:r>
              <a:rPr lang="es-ES" sz="1050" err="1"/>
              <a:t>Yki-Jarvinen</a:t>
            </a:r>
            <a:r>
              <a:rPr lang="es-ES" sz="1050"/>
              <a:t> H</a:t>
            </a:r>
            <a:r>
              <a:rPr lang="es-ES" sz="1050">
                <a:latin typeface="AdvTTeb5f0e55.I"/>
              </a:rPr>
              <a:t> et al. </a:t>
            </a:r>
            <a:r>
              <a:rPr lang="pt-BR" sz="1050">
                <a:latin typeface="AdvOT96952d75.I"/>
              </a:rPr>
              <a:t>Diabetes </a:t>
            </a:r>
            <a:r>
              <a:rPr lang="pt-BR" sz="1050" err="1">
                <a:latin typeface="AdvOT96952d75.I"/>
              </a:rPr>
              <a:t>Care</a:t>
            </a:r>
            <a:r>
              <a:rPr lang="pt-BR" sz="1050">
                <a:latin typeface="AdvOT96952d75.I"/>
              </a:rPr>
              <a:t> 2014;37:3235</a:t>
            </a:r>
            <a:r>
              <a:rPr lang="pt-BR" sz="1050">
                <a:latin typeface="AdvOT96952d75.I+20"/>
              </a:rPr>
              <a:t>–</a:t>
            </a:r>
            <a:r>
              <a:rPr lang="pt-BR" sz="1050">
                <a:latin typeface="AdvOT96952d75.I"/>
              </a:rPr>
              <a:t>3243 </a:t>
            </a:r>
          </a:p>
        </p:txBody>
      </p:sp>
      <p:sp>
        <p:nvSpPr>
          <p:cNvPr id="7" name="Elipse 6"/>
          <p:cNvSpPr/>
          <p:nvPr/>
        </p:nvSpPr>
        <p:spPr>
          <a:xfrm>
            <a:off x="10583496" y="773076"/>
            <a:ext cx="1307690" cy="12145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latin typeface="Segoe UI" panose="020B0502040204020203" pitchFamily="34" charset="0"/>
                <a:cs typeface="Segoe UI" panose="020B0502040204020203" pitchFamily="34" charset="0"/>
              </a:rPr>
              <a:t>ECA</a:t>
            </a:r>
          </a:p>
        </p:txBody>
      </p:sp>
      <p:pic>
        <p:nvPicPr>
          <p:cNvPr id="11" name="Imagen 10"/>
          <p:cNvPicPr>
            <a:picLocks noChangeAspect="1"/>
          </p:cNvPicPr>
          <p:nvPr/>
        </p:nvPicPr>
        <p:blipFill rotWithShape="1">
          <a:blip r:embed="rId2"/>
          <a:srcRect l="3836" t="52930" r="48894" b="2573"/>
          <a:stretch/>
        </p:blipFill>
        <p:spPr>
          <a:xfrm>
            <a:off x="1726165" y="2531893"/>
            <a:ext cx="3960000" cy="3024000"/>
          </a:xfrm>
          <a:prstGeom prst="rect">
            <a:avLst/>
          </a:prstGeom>
        </p:spPr>
      </p:pic>
      <p:grpSp>
        <p:nvGrpSpPr>
          <p:cNvPr id="4" name="Grupo 3">
            <a:extLst>
              <a:ext uri="{FF2B5EF4-FFF2-40B4-BE49-F238E27FC236}">
                <a16:creationId xmlns:a16="http://schemas.microsoft.com/office/drawing/2014/main" id="{1628D6CB-3A45-8F0C-B187-464BFFF921C6}"/>
              </a:ext>
            </a:extLst>
          </p:cNvPr>
          <p:cNvGrpSpPr/>
          <p:nvPr/>
        </p:nvGrpSpPr>
        <p:grpSpPr>
          <a:xfrm>
            <a:off x="6241977" y="2528048"/>
            <a:ext cx="4153574" cy="3008671"/>
            <a:chOff x="5585012" y="2155375"/>
            <a:chExt cx="4153574" cy="3008671"/>
          </a:xfrm>
        </p:grpSpPr>
        <p:pic>
          <p:nvPicPr>
            <p:cNvPr id="10" name="Imagen 9"/>
            <p:cNvPicPr>
              <a:picLocks noChangeAspect="1"/>
            </p:cNvPicPr>
            <p:nvPr/>
          </p:nvPicPr>
          <p:blipFill rotWithShape="1">
            <a:blip r:embed="rId2"/>
            <a:srcRect l="50470" t="5983" b="49747"/>
            <a:stretch/>
          </p:blipFill>
          <p:spPr>
            <a:xfrm>
              <a:off x="5589267" y="2155375"/>
              <a:ext cx="4149319" cy="3008671"/>
            </a:xfrm>
            <a:prstGeom prst="rect">
              <a:avLst/>
            </a:prstGeom>
          </p:spPr>
        </p:pic>
        <p:sp>
          <p:nvSpPr>
            <p:cNvPr id="3" name="Rectángulo 2">
              <a:extLst>
                <a:ext uri="{FF2B5EF4-FFF2-40B4-BE49-F238E27FC236}">
                  <a16:creationId xmlns:a16="http://schemas.microsoft.com/office/drawing/2014/main" id="{7E212047-00B9-8B8E-97A1-350CB9058F52}"/>
                </a:ext>
              </a:extLst>
            </p:cNvPr>
            <p:cNvSpPr/>
            <p:nvPr/>
          </p:nvSpPr>
          <p:spPr>
            <a:xfrm>
              <a:off x="5585012" y="4759362"/>
              <a:ext cx="170329" cy="2519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957006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4121" y="762411"/>
            <a:ext cx="10515600" cy="1325563"/>
          </a:xfrm>
        </p:spPr>
        <p:txBody>
          <a:bodyPr>
            <a:normAutofit fontScale="90000"/>
          </a:bodyPr>
          <a:lstStyle/>
          <a:p>
            <a:r>
              <a:rPr lang="es-ES" sz="4000" dirty="0"/>
              <a:t>COMPARACIÓN HIPOGLUCEMIAS NOCTURNAS</a:t>
            </a:r>
            <a:br>
              <a:rPr lang="es-ES" sz="4000" dirty="0"/>
            </a:br>
            <a:r>
              <a:rPr lang="es-ES" sz="3200" dirty="0"/>
              <a:t>EDITION-2 STUDY</a:t>
            </a:r>
          </a:p>
        </p:txBody>
      </p:sp>
      <p:sp>
        <p:nvSpPr>
          <p:cNvPr id="6" name="Rectángulo 5"/>
          <p:cNvSpPr/>
          <p:nvPr/>
        </p:nvSpPr>
        <p:spPr>
          <a:xfrm>
            <a:off x="7859083" y="6201995"/>
            <a:ext cx="3207929" cy="253916"/>
          </a:xfrm>
          <a:prstGeom prst="rect">
            <a:avLst/>
          </a:prstGeom>
        </p:spPr>
        <p:txBody>
          <a:bodyPr wrap="none">
            <a:spAutoFit/>
          </a:bodyPr>
          <a:lstStyle/>
          <a:p>
            <a:pPr algn="r"/>
            <a:r>
              <a:rPr lang="es-ES" sz="1050" err="1"/>
              <a:t>Yki-Jarvinen</a:t>
            </a:r>
            <a:r>
              <a:rPr lang="es-ES" sz="1050"/>
              <a:t> H</a:t>
            </a:r>
            <a:r>
              <a:rPr lang="es-ES" sz="1050">
                <a:latin typeface="AdvTTeb5f0e55.I"/>
              </a:rPr>
              <a:t> et al. </a:t>
            </a:r>
            <a:r>
              <a:rPr lang="pt-BR" sz="1050">
                <a:latin typeface="AdvOT96952d75.I"/>
              </a:rPr>
              <a:t>Diabetes </a:t>
            </a:r>
            <a:r>
              <a:rPr lang="pt-BR" sz="1050" err="1">
                <a:latin typeface="AdvOT96952d75.I"/>
              </a:rPr>
              <a:t>Care</a:t>
            </a:r>
            <a:r>
              <a:rPr lang="pt-BR" sz="1050">
                <a:latin typeface="AdvOT96952d75.I"/>
              </a:rPr>
              <a:t> 2014;37:3235</a:t>
            </a:r>
            <a:r>
              <a:rPr lang="pt-BR" sz="1050">
                <a:latin typeface="AdvOT96952d75.I+20"/>
              </a:rPr>
              <a:t>–</a:t>
            </a:r>
            <a:r>
              <a:rPr lang="pt-BR" sz="1050">
                <a:latin typeface="AdvOT96952d75.I"/>
              </a:rPr>
              <a:t>3243 </a:t>
            </a:r>
          </a:p>
        </p:txBody>
      </p:sp>
      <p:pic>
        <p:nvPicPr>
          <p:cNvPr id="8" name="Imagen 7"/>
          <p:cNvPicPr>
            <a:picLocks noChangeAspect="1"/>
          </p:cNvPicPr>
          <p:nvPr/>
        </p:nvPicPr>
        <p:blipFill rotWithShape="1">
          <a:blip r:embed="rId2"/>
          <a:srcRect l="3267" t="5935" r="48905" b="50590"/>
          <a:stretch/>
        </p:blipFill>
        <p:spPr>
          <a:xfrm>
            <a:off x="1082091" y="2466521"/>
            <a:ext cx="4815695" cy="3551206"/>
          </a:xfrm>
          <a:prstGeom prst="rect">
            <a:avLst/>
          </a:prstGeom>
        </p:spPr>
      </p:pic>
      <p:pic>
        <p:nvPicPr>
          <p:cNvPr id="10" name="Imagen 9"/>
          <p:cNvPicPr>
            <a:picLocks noChangeAspect="1"/>
          </p:cNvPicPr>
          <p:nvPr/>
        </p:nvPicPr>
        <p:blipFill rotWithShape="1">
          <a:blip r:embed="rId2"/>
          <a:srcRect l="50733" t="53407"/>
          <a:stretch/>
        </p:blipFill>
        <p:spPr>
          <a:xfrm>
            <a:off x="6310162" y="2466521"/>
            <a:ext cx="4627040" cy="3551206"/>
          </a:xfrm>
          <a:prstGeom prst="rect">
            <a:avLst/>
          </a:prstGeom>
        </p:spPr>
      </p:pic>
      <p:sp>
        <p:nvSpPr>
          <p:cNvPr id="7" name="Elipse 6"/>
          <p:cNvSpPr/>
          <p:nvPr/>
        </p:nvSpPr>
        <p:spPr>
          <a:xfrm>
            <a:off x="10456064" y="1480682"/>
            <a:ext cx="1307690" cy="12145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latin typeface="Segoe UI" panose="020B0502040204020203" pitchFamily="34" charset="0"/>
                <a:cs typeface="Segoe UI" panose="020B0502040204020203" pitchFamily="34" charset="0"/>
              </a:rPr>
              <a:t>ECA</a:t>
            </a:r>
          </a:p>
        </p:txBody>
      </p:sp>
    </p:spTree>
    <p:extLst>
      <p:ext uri="{BB962C8B-B14F-4D97-AF65-F5344CB8AC3E}">
        <p14:creationId xmlns:p14="http://schemas.microsoft.com/office/powerpoint/2010/main" val="288482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a:t>Conclusiones del Estudio </a:t>
            </a:r>
            <a:br>
              <a:rPr lang="es-ES" sz="3600"/>
            </a:br>
            <a:r>
              <a:rPr lang="es-ES" sz="3600"/>
              <a:t>EDITION2– DM2 – ENSAYO CLÍNICO</a:t>
            </a:r>
          </a:p>
        </p:txBody>
      </p:sp>
      <p:sp>
        <p:nvSpPr>
          <p:cNvPr id="3" name="Marcador de contenido 2"/>
          <p:cNvSpPr>
            <a:spLocks noGrp="1"/>
          </p:cNvSpPr>
          <p:nvPr>
            <p:ph idx="1"/>
          </p:nvPr>
        </p:nvSpPr>
        <p:spPr>
          <a:xfrm>
            <a:off x="759542" y="2453596"/>
            <a:ext cx="10515600" cy="3821690"/>
          </a:xfrm>
        </p:spPr>
        <p:txBody>
          <a:bodyPr>
            <a:noAutofit/>
          </a:bodyPr>
          <a:lstStyle/>
          <a:p>
            <a:r>
              <a:rPr lang="es-ES" sz="2000" dirty="0"/>
              <a:t>Un ensayo clínico comparando el uso de GLA300 vs GLA100 en pacientes con DM2 tratados con fármacos orales.</a:t>
            </a:r>
          </a:p>
          <a:p>
            <a:r>
              <a:rPr lang="es-ES" sz="2000" dirty="0"/>
              <a:t>GLA300 vs GLA100 redujo un 23% el riesgo de sufrir una hipoglucemia nocturna o grave confirmada.</a:t>
            </a:r>
          </a:p>
          <a:p>
            <a:r>
              <a:rPr lang="es-ES" sz="2000" dirty="0"/>
              <a:t>También se observó una reducción en el numero total de hipoglucemias durante el periodo de duración del estudio.</a:t>
            </a:r>
          </a:p>
          <a:p>
            <a:r>
              <a:rPr lang="es-ES" sz="2000" dirty="0"/>
              <a:t>Esta reducción es marcada especialmente en las 8 primeras semanas del estudio cuando se produce el ajuste de dosis. Lo que confiere mas importancia si cabe.</a:t>
            </a:r>
          </a:p>
          <a:p>
            <a:r>
              <a:rPr lang="es-ES" sz="2000" dirty="0"/>
              <a:t>En pacientes que inician tratamiento con insulina se observa una mayor eficacia en la reducción de HbA1c comparando GLA300 vs GLA100 con un riesgo de hipoglucemias menor a los 3 meses y similar a los 6 meses.</a:t>
            </a:r>
          </a:p>
          <a:p>
            <a:endParaRPr lang="es-ES" sz="2000" dirty="0"/>
          </a:p>
        </p:txBody>
      </p:sp>
    </p:spTree>
    <p:extLst>
      <p:ext uri="{BB962C8B-B14F-4D97-AF65-F5344CB8AC3E}">
        <p14:creationId xmlns:p14="http://schemas.microsoft.com/office/powerpoint/2010/main" val="1646693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DBD83F7-F5C3-4E73-BA09-4F3D3054971E}"/>
              </a:ext>
            </a:extLst>
          </p:cNvPr>
          <p:cNvSpPr/>
          <p:nvPr/>
        </p:nvSpPr>
        <p:spPr>
          <a:xfrm>
            <a:off x="1343159" y="2498935"/>
            <a:ext cx="9505682" cy="690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838198" y="779122"/>
            <a:ext cx="10515600" cy="1325563"/>
          </a:xfrm>
        </p:spPr>
        <p:txBody>
          <a:bodyPr/>
          <a:lstStyle/>
          <a:p>
            <a:r>
              <a:rPr lang="es-ES" sz="4000"/>
              <a:t>COMPARACIÓN HIPOGLUCEMIAS </a:t>
            </a:r>
            <a:br>
              <a:rPr lang="es-ES" sz="4000"/>
            </a:br>
            <a:r>
              <a:rPr lang="es-ES" sz="3200"/>
              <a:t>THE DELIVER PROGRAMME </a:t>
            </a:r>
          </a:p>
        </p:txBody>
      </p:sp>
      <p:pic>
        <p:nvPicPr>
          <p:cNvPr id="4" name="Imagen 3"/>
          <p:cNvPicPr>
            <a:picLocks noChangeAspect="1"/>
          </p:cNvPicPr>
          <p:nvPr/>
        </p:nvPicPr>
        <p:blipFill rotWithShape="1">
          <a:blip r:embed="rId2"/>
          <a:srcRect t="-12" b="12"/>
          <a:stretch/>
        </p:blipFill>
        <p:spPr>
          <a:xfrm>
            <a:off x="1343159" y="2810356"/>
            <a:ext cx="9487752" cy="3505186"/>
          </a:xfrm>
          <a:prstGeom prst="rect">
            <a:avLst/>
          </a:prstGeom>
        </p:spPr>
      </p:pic>
      <p:pic>
        <p:nvPicPr>
          <p:cNvPr id="5" name="Imagen 4"/>
          <p:cNvPicPr>
            <a:picLocks noChangeAspect="1"/>
          </p:cNvPicPr>
          <p:nvPr/>
        </p:nvPicPr>
        <p:blipFill rotWithShape="1">
          <a:blip r:embed="rId3"/>
          <a:srcRect b="17571"/>
          <a:stretch/>
        </p:blipFill>
        <p:spPr>
          <a:xfrm>
            <a:off x="2869381" y="2211040"/>
            <a:ext cx="6453235" cy="443606"/>
          </a:xfrm>
          <a:prstGeom prst="rect">
            <a:avLst/>
          </a:prstGeom>
        </p:spPr>
      </p:pic>
      <p:sp>
        <p:nvSpPr>
          <p:cNvPr id="6" name="Rectángulo 5"/>
          <p:cNvSpPr/>
          <p:nvPr/>
        </p:nvSpPr>
        <p:spPr>
          <a:xfrm>
            <a:off x="7636898" y="6431976"/>
            <a:ext cx="3371436" cy="253916"/>
          </a:xfrm>
          <a:prstGeom prst="rect">
            <a:avLst/>
          </a:prstGeom>
        </p:spPr>
        <p:txBody>
          <a:bodyPr wrap="none">
            <a:spAutoFit/>
          </a:bodyPr>
          <a:lstStyle/>
          <a:p>
            <a:pPr algn="r"/>
            <a:r>
              <a:rPr lang="es-ES" sz="1050" dirty="0">
                <a:latin typeface="AdvTTeb5f0e55.I"/>
              </a:rPr>
              <a:t>Blonde L et al. Diabetes </a:t>
            </a:r>
            <a:r>
              <a:rPr lang="es-ES" sz="1050" dirty="0" err="1">
                <a:latin typeface="AdvTTeb5f0e55.I"/>
              </a:rPr>
              <a:t>Obes</a:t>
            </a:r>
            <a:r>
              <a:rPr lang="es-ES" sz="1050" dirty="0">
                <a:latin typeface="AdvTTeb5f0e55.I"/>
              </a:rPr>
              <a:t> </a:t>
            </a:r>
            <a:r>
              <a:rPr lang="es-ES" sz="1050" dirty="0" err="1">
                <a:latin typeface="AdvTTeb5f0e55.I"/>
              </a:rPr>
              <a:t>Metab</a:t>
            </a:r>
            <a:r>
              <a:rPr lang="es-ES" sz="1050" dirty="0">
                <a:latin typeface="AdvTTeb5f0e55.I"/>
              </a:rPr>
              <a:t>. </a:t>
            </a:r>
            <a:r>
              <a:rPr lang="es-ES" sz="1050" dirty="0">
                <a:latin typeface="AdvTTa9c1b374"/>
              </a:rPr>
              <a:t>2021;23:1713</a:t>
            </a:r>
            <a:r>
              <a:rPr lang="es-ES" sz="1050" dirty="0">
                <a:latin typeface="AdvTTa9c1b374+20"/>
              </a:rPr>
              <a:t>–</a:t>
            </a:r>
            <a:r>
              <a:rPr lang="es-ES" sz="1050" dirty="0">
                <a:latin typeface="AdvTTa9c1b374"/>
              </a:rPr>
              <a:t>1721.</a:t>
            </a:r>
            <a:endParaRPr lang="es-ES" sz="2800" dirty="0"/>
          </a:p>
        </p:txBody>
      </p:sp>
      <p:sp>
        <p:nvSpPr>
          <p:cNvPr id="7" name="Elipse 6"/>
          <p:cNvSpPr/>
          <p:nvPr/>
        </p:nvSpPr>
        <p:spPr>
          <a:xfrm>
            <a:off x="10304207" y="887789"/>
            <a:ext cx="1307690" cy="12145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b="1">
                <a:latin typeface="Segoe UI" panose="020B0502040204020203" pitchFamily="34" charset="0"/>
                <a:cs typeface="Segoe UI" panose="020B0502040204020203" pitchFamily="34" charset="0"/>
              </a:rPr>
              <a:t>REAL WORLD</a:t>
            </a:r>
          </a:p>
        </p:txBody>
      </p:sp>
    </p:spTree>
    <p:extLst>
      <p:ext uri="{BB962C8B-B14F-4D97-AF65-F5344CB8AC3E}">
        <p14:creationId xmlns:p14="http://schemas.microsoft.com/office/powerpoint/2010/main" val="11972696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9512</TotalTime>
  <Words>839</Words>
  <Application>Microsoft Macintosh PowerPoint</Application>
  <PresentationFormat>Panorámica</PresentationFormat>
  <Paragraphs>105</Paragraphs>
  <Slides>18</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18</vt:i4>
      </vt:variant>
    </vt:vector>
  </HeadingPairs>
  <TitlesOfParts>
    <vt:vector size="29" baseType="lpstr">
      <vt:lpstr>AdvOT96952d75.I</vt:lpstr>
      <vt:lpstr>AdvOT96952d75.I+20</vt:lpstr>
      <vt:lpstr>AdvTTa9c1b374</vt:lpstr>
      <vt:lpstr>AdvTTa9c1b374+20</vt:lpstr>
      <vt:lpstr>AdvTTeb5f0e55.I</vt:lpstr>
      <vt:lpstr>Arial</vt:lpstr>
      <vt:lpstr>Calibri</vt:lpstr>
      <vt:lpstr>Segoe UI</vt:lpstr>
      <vt:lpstr>Segoe UI Semibold</vt:lpstr>
      <vt:lpstr>Segoe UI Semilight</vt:lpstr>
      <vt:lpstr>Tema de Office</vt:lpstr>
      <vt:lpstr>Diferencias entre  Insulinas Basales de 1ª y 2ª generación.</vt:lpstr>
      <vt:lpstr>HITOS  EN EL DESARROLLO DE LAS INSULINAS DURANTE  100 AÑOS</vt:lpstr>
      <vt:lpstr>TIPOS DE INSULINAS</vt:lpstr>
      <vt:lpstr>CARACTERÍSTICAS DE LA INSULINA BASAL IDEAL</vt:lpstr>
      <vt:lpstr>COMPARACIÓN REDUCCION HbA1c  EDITION-2 STUDY</vt:lpstr>
      <vt:lpstr>COMPARACIÓN HIPOGLUCEMIAS EDITION-2 STUDY</vt:lpstr>
      <vt:lpstr>COMPARACIÓN HIPOGLUCEMIAS NOCTURNAS EDITION-2 STUDY</vt:lpstr>
      <vt:lpstr>Conclusiones del Estudio  EDITION2– DM2 – ENSAYO CLÍNICO</vt:lpstr>
      <vt:lpstr>COMPARACIÓN HIPOGLUCEMIAS  THE DELIVER PROGRAMME </vt:lpstr>
      <vt:lpstr>COMPARACIÓN HIPOGLUCEMIAS GRAVES  THE DELIVER PROGRAMME </vt:lpstr>
      <vt:lpstr>COMPARACIÓN REDUCCION HbA1c THE DELIVER PROGRAMME </vt:lpstr>
      <vt:lpstr>Conclusiones del Programa de Estudios DELIVER – DM2 – REAL WORLD</vt:lpstr>
      <vt:lpstr>Real-World Persistence, Adherence, Hypoglycemia, and Health Care Resource Utilization in People With Type 2 Diabetes Who Continued With the Second-Generation Basal Insulin Analog Insulin Glargine 300 Units/mL or Switched to a First-Generation Basal Insulin (Insulin Glargine 100 Units/mL or Detemir 100)</vt:lpstr>
      <vt:lpstr>Real-World Persistence, Adherence, Hypoglycemia, and Health Care Resource Utilization in People With Type 2 Diabetes Who Continued With the Second-Generation Basal Insulin Analog Insulin Glargine 300 Units/mL or Switched to a First-Generation Basal Insulin (Insulin Glargine 100 Units/mL or Detemir 100)</vt:lpstr>
      <vt:lpstr>Real-World Persistence, Adherence, Hypoglycemia, and Health Care Resource Utilization in People With Type 2 Diabetes Who Continued With the Second-Generation Basal Insulin Analog Insulin Glargine 300 Units/mL or Switched to a First-Generation Basal Insulin (Insulin Glargine 100 Units/mL or Detemir 100)</vt:lpstr>
      <vt:lpstr>Conclusiones del Estudio  SWITCH– DM2 – REAL WORLD</vt:lpstr>
      <vt:lpstr>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marcos diaz</dc:creator>
  <cp:lastModifiedBy>marcos diaz</cp:lastModifiedBy>
  <cp:revision>19</cp:revision>
  <dcterms:created xsi:type="dcterms:W3CDTF">2023-08-30T12:36:38Z</dcterms:created>
  <dcterms:modified xsi:type="dcterms:W3CDTF">2023-10-16T15:43:36Z</dcterms:modified>
</cp:coreProperties>
</file>